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4"/>
  </p:sldMasterIdLst>
  <p:notesMasterIdLst>
    <p:notesMasterId r:id="rId36"/>
  </p:notesMasterIdLst>
  <p:handoutMasterIdLst>
    <p:handoutMasterId r:id="rId37"/>
  </p:handoutMasterIdLst>
  <p:sldIdLst>
    <p:sldId id="256" r:id="rId5"/>
    <p:sldId id="402" r:id="rId6"/>
    <p:sldId id="403" r:id="rId7"/>
    <p:sldId id="406" r:id="rId8"/>
    <p:sldId id="443" r:id="rId9"/>
    <p:sldId id="435" r:id="rId10"/>
    <p:sldId id="433" r:id="rId11"/>
    <p:sldId id="444" r:id="rId12"/>
    <p:sldId id="445" r:id="rId13"/>
    <p:sldId id="446" r:id="rId14"/>
    <p:sldId id="447" r:id="rId15"/>
    <p:sldId id="436" r:id="rId16"/>
    <p:sldId id="408" r:id="rId17"/>
    <p:sldId id="409" r:id="rId18"/>
    <p:sldId id="410" r:id="rId19"/>
    <p:sldId id="411" r:id="rId20"/>
    <p:sldId id="450" r:id="rId21"/>
    <p:sldId id="448" r:id="rId22"/>
    <p:sldId id="451" r:id="rId23"/>
    <p:sldId id="453" r:id="rId24"/>
    <p:sldId id="449" r:id="rId25"/>
    <p:sldId id="454" r:id="rId26"/>
    <p:sldId id="455" r:id="rId27"/>
    <p:sldId id="456" r:id="rId28"/>
    <p:sldId id="457" r:id="rId29"/>
    <p:sldId id="458" r:id="rId30"/>
    <p:sldId id="452" r:id="rId31"/>
    <p:sldId id="459" r:id="rId32"/>
    <p:sldId id="412" r:id="rId33"/>
    <p:sldId id="441" r:id="rId34"/>
    <p:sldId id="394" r:id="rId35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609585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3047924" algn="l" defTabSz="121917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3657509" algn="l" defTabSz="121917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4267093" algn="l" defTabSz="121917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4876678" algn="l" defTabSz="121917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19DA6"/>
    <a:srgbClr val="69B920"/>
    <a:srgbClr val="91CE44"/>
    <a:srgbClr val="C8E396"/>
    <a:srgbClr val="005362"/>
    <a:srgbClr val="FFC000"/>
    <a:srgbClr val="E6DB74"/>
    <a:srgbClr val="029DC2"/>
    <a:srgbClr val="00B0DA"/>
    <a:srgbClr val="00B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89158" autoAdjust="0"/>
  </p:normalViewPr>
  <p:slideViewPr>
    <p:cSldViewPr>
      <p:cViewPr varScale="1">
        <p:scale>
          <a:sx n="87" d="100"/>
          <a:sy n="87" d="100"/>
        </p:scale>
        <p:origin x="389" y="62"/>
      </p:cViewPr>
      <p:guideLst>
        <p:guide orient="horz" pos="96"/>
        <p:guide pos="9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706" y="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AF85DFC1-A479-4D08-9122-DC0D7286DBC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5296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C064BA9D-2804-4B04-94BC-96EB6646983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54191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7375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331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588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5343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720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91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313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304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04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160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221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60521" y="1975519"/>
            <a:ext cx="9982200" cy="14465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Presentation Title 16:9 Main </a:t>
            </a:r>
            <a:br>
              <a:rPr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(Two lines)</a:t>
            </a: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0" hasCustomPrompt="1"/>
          </p:nvPr>
        </p:nvSpPr>
        <p:spPr>
          <a:xfrm>
            <a:off x="975815" y="4013580"/>
            <a:ext cx="5486400" cy="152400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altLang="zh-TW" dirty="0"/>
              <a:t>Presenter’s Name </a:t>
            </a:r>
          </a:p>
          <a:p>
            <a:pPr lvl="0"/>
            <a:r>
              <a:rPr lang="en-US" altLang="zh-TW" dirty="0"/>
              <a:t>Presenter’s title </a:t>
            </a:r>
          </a:p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41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2">
    <p:bg>
      <p:bgPr>
        <a:solidFill>
          <a:srgbClr val="619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FCFCB5E-3A53-44C3-A69C-7D8632A3FE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1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3">
    <p:bg>
      <p:bgPr>
        <a:solidFill>
          <a:srgbClr val="91C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55CCAF4-A86F-4190-838E-B3F43116E5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19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4">
    <p:bg>
      <p:bgPr>
        <a:solidFill>
          <a:srgbClr val="C8E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6DCF54C-C99C-434D-9D90-ECB5BD26B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10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5">
    <p:bg>
      <p:bgPr>
        <a:solidFill>
          <a:srgbClr val="69B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ACACDAC-38F6-4CBD-8DBF-D3BF20671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3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6">
    <p:bg>
      <p:bgPr>
        <a:solidFill>
          <a:srgbClr val="ADD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6421882-2A69-4562-9E72-0FB29B6F1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99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7">
    <p:bg>
      <p:bgPr>
        <a:solidFill>
          <a:srgbClr val="8B7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8DC4147-0DAE-4832-88A0-550238F05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651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8">
    <p:bg>
      <p:bgPr>
        <a:solidFill>
          <a:srgbClr val="AF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B3766A3-1A06-476C-8E92-22D2378DE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2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9">
    <p:bg>
      <p:bgPr>
        <a:solidFill>
          <a:srgbClr val="FF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4232DC4-C583-4C4C-B74E-1A4DC5E7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2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10">
    <p:bg>
      <p:bgPr>
        <a:solidFill>
          <a:srgbClr val="FEA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0A427BF-8EDD-4620-96DB-7B28830D3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41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11">
    <p:bg>
      <p:bgPr>
        <a:solidFill>
          <a:srgbClr val="CB89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871E8AA-4E3E-45B1-A7BB-53BFF9788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2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11506200" cy="47244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86177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5718342" y="6553200"/>
            <a:ext cx="711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42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12">
    <p:bg>
      <p:bgPr>
        <a:solidFill>
          <a:srgbClr val="D8A8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48620B7-69FA-42A0-B697-8D9A11F5C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59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60521" y="2895600"/>
            <a:ext cx="4846721" cy="769441"/>
          </a:xfrm>
        </p:spPr>
        <p:txBody>
          <a:bodyPr anchor="ctr"/>
          <a:lstStyle>
            <a:lvl1pPr>
              <a:defRPr sz="4400" b="1" baseline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標題</a:t>
            </a:r>
            <a:endParaRPr lang="en-US" altLang="zh-TW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2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60521" y="2895600"/>
            <a:ext cx="9982200" cy="769441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527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_全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11506200" cy="47244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86177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5718342" y="6553200"/>
            <a:ext cx="711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4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7600" y="4406903"/>
            <a:ext cx="10363200" cy="943848"/>
          </a:xfrm>
        </p:spPr>
        <p:txBody>
          <a:bodyPr/>
          <a:lstStyle>
            <a:lvl1pPr algn="l">
              <a:defRPr sz="5333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600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70" indent="0">
              <a:buNone/>
              <a:defRPr sz="2400"/>
            </a:lvl2pPr>
            <a:lvl3pPr marL="1219140" indent="0">
              <a:buNone/>
              <a:defRPr sz="2133"/>
            </a:lvl3pPr>
            <a:lvl4pPr marL="1828709" indent="0">
              <a:buNone/>
              <a:defRPr sz="1867"/>
            </a:lvl4pPr>
            <a:lvl5pPr marL="2438278" indent="0">
              <a:buNone/>
              <a:defRPr sz="1867"/>
            </a:lvl5pPr>
            <a:lvl6pPr marL="3047848" indent="0">
              <a:buNone/>
              <a:defRPr sz="1867"/>
            </a:lvl6pPr>
            <a:lvl7pPr marL="3657418" indent="0">
              <a:buNone/>
              <a:defRPr sz="1867"/>
            </a:lvl7pPr>
            <a:lvl8pPr marL="4266987" indent="0">
              <a:buNone/>
              <a:defRPr sz="1867"/>
            </a:lvl8pPr>
            <a:lvl9pPr marL="4876557" indent="0">
              <a:buNone/>
              <a:defRPr sz="1867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投影片編號版面配置區 3"/>
          <p:cNvSpPr txBox="1">
            <a:spLocks/>
          </p:cNvSpPr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3047924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3657509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4267093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4876678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37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600" y="1535113"/>
            <a:ext cx="5080000" cy="639763"/>
          </a:xfrm>
        </p:spPr>
        <p:txBody>
          <a:bodyPr anchor="b"/>
          <a:lstStyle>
            <a:lvl1pPr marL="0" indent="0">
              <a:buNone/>
              <a:defRPr sz="2933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117600" y="2174875"/>
            <a:ext cx="5080000" cy="3951288"/>
          </a:xfrm>
        </p:spPr>
        <p:txBody>
          <a:bodyPr/>
          <a:lstStyle>
            <a:lvl1pPr>
              <a:defRPr sz="29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667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133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133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94969" y="1535113"/>
            <a:ext cx="5287433" cy="639763"/>
          </a:xfrm>
        </p:spPr>
        <p:txBody>
          <a:bodyPr anchor="b"/>
          <a:lstStyle>
            <a:lvl1pPr marL="0" indent="0">
              <a:buNone/>
              <a:defRPr sz="2933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4969" y="2174875"/>
            <a:ext cx="5287433" cy="3951288"/>
          </a:xfrm>
        </p:spPr>
        <p:txBody>
          <a:bodyPr/>
          <a:lstStyle>
            <a:lvl1pPr>
              <a:defRPr sz="29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667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133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133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投影片編號版面配置區 3"/>
          <p:cNvSpPr txBox="1">
            <a:spLocks/>
          </p:cNvSpPr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3047924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3657509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4267093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4876678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10464800" cy="707886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964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3"/>
          <p:cNvSpPr txBox="1">
            <a:spLocks/>
          </p:cNvSpPr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3047924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3657509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4267093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4876678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06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3"/>
          <p:cNvSpPr txBox="1">
            <a:spLocks/>
          </p:cNvSpPr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3047924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3657509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4267093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4876678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546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920408" y="228601"/>
            <a:ext cx="1661993" cy="58975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17600" y="228601"/>
            <a:ext cx="7569200" cy="5897563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3"/>
          <p:cNvSpPr txBox="1">
            <a:spLocks/>
          </p:cNvSpPr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5pPr>
            <a:lvl6pPr marL="3047924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6pPr>
            <a:lvl7pPr marL="3657509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7pPr>
            <a:lvl8pPr marL="4267093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8pPr>
            <a:lvl9pPr marL="4876678" algn="l" defTabSz="121917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783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1">
    <p:bg>
      <p:bgPr>
        <a:solidFill>
          <a:srgbClr val="00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84FE52-4D78-449A-ABCA-EE79F5E682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/>
              <a:t>Click to edit divider </a:t>
            </a:r>
            <a:br>
              <a:rPr lang="en-US" altLang="zh-TW" dirty="0"/>
            </a:br>
            <a:r>
              <a:rPr lang="en-US" altLang="zh-TW" dirty="0"/>
              <a:t>slide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04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DD2294D-2266-4C5D-B60D-D89CC79C583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77803"/>
            <a:ext cx="1046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dirty="0"/>
              <a:t>Click to edit Master title style 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506200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2971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38799" y="6564380"/>
            <a:ext cx="914400" cy="383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AB1FE89-9AA8-4D5B-B63B-2A1E06624653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930" r:id="rId3"/>
    <p:sldLayoutId id="2147483897" r:id="rId4"/>
    <p:sldLayoutId id="2147483899" r:id="rId5"/>
    <p:sldLayoutId id="2147483900" r:id="rId6"/>
    <p:sldLayoutId id="2147483904" r:id="rId7"/>
    <p:sldLayoutId id="2147483905" r:id="rId8"/>
    <p:sldLayoutId id="2147483935" r:id="rId9"/>
    <p:sldLayoutId id="2147483914" r:id="rId10"/>
    <p:sldLayoutId id="2147483915" r:id="rId11"/>
    <p:sldLayoutId id="2147483916" r:id="rId12"/>
    <p:sldLayoutId id="2147483933" r:id="rId13"/>
    <p:sldLayoutId id="2147483934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32" r:id="rId21"/>
    <p:sldLayoutId id="2147483924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baseline="0">
          <a:solidFill>
            <a:srgbClr val="029DC2"/>
          </a:solidFill>
          <a:latin typeface="Century Gothic" panose="020B0502020202020204" pitchFamily="34" charset="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67" b="1">
          <a:solidFill>
            <a:srgbClr val="333333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67" b="1">
          <a:solidFill>
            <a:srgbClr val="333333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67" b="1">
          <a:solidFill>
            <a:srgbClr val="333333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67" b="1">
          <a:solidFill>
            <a:srgbClr val="333333"/>
          </a:solidFill>
          <a:latin typeface="Arial" charset="0"/>
          <a:ea typeface="新細明體" charset="-120"/>
        </a:defRPr>
      </a:lvl5pPr>
      <a:lvl6pPr marL="609570" algn="l" rtl="0" fontAlgn="base">
        <a:spcBef>
          <a:spcPct val="0"/>
        </a:spcBef>
        <a:spcAft>
          <a:spcPct val="0"/>
        </a:spcAft>
        <a:defRPr kumimoji="1" sz="4267">
          <a:solidFill>
            <a:srgbClr val="333333"/>
          </a:solidFill>
          <a:latin typeface="Arial" charset="0"/>
          <a:ea typeface="新細明體" charset="-120"/>
        </a:defRPr>
      </a:lvl6pPr>
      <a:lvl7pPr marL="1219140" algn="l" rtl="0" fontAlgn="base">
        <a:spcBef>
          <a:spcPct val="0"/>
        </a:spcBef>
        <a:spcAft>
          <a:spcPct val="0"/>
        </a:spcAft>
        <a:defRPr kumimoji="1" sz="4267">
          <a:solidFill>
            <a:srgbClr val="333333"/>
          </a:solidFill>
          <a:latin typeface="Arial" charset="0"/>
          <a:ea typeface="新細明體" charset="-120"/>
        </a:defRPr>
      </a:lvl7pPr>
      <a:lvl8pPr marL="1828709" algn="l" rtl="0" fontAlgn="base">
        <a:spcBef>
          <a:spcPct val="0"/>
        </a:spcBef>
        <a:spcAft>
          <a:spcPct val="0"/>
        </a:spcAft>
        <a:defRPr kumimoji="1" sz="4267">
          <a:solidFill>
            <a:srgbClr val="333333"/>
          </a:solidFill>
          <a:latin typeface="Arial" charset="0"/>
          <a:ea typeface="新細明體" charset="-120"/>
        </a:defRPr>
      </a:lvl8pPr>
      <a:lvl9pPr marL="2438278" algn="l" rtl="0" fontAlgn="base">
        <a:spcBef>
          <a:spcPct val="0"/>
        </a:spcBef>
        <a:spcAft>
          <a:spcPct val="0"/>
        </a:spcAft>
        <a:defRPr kumimoji="1" sz="4267">
          <a:solidFill>
            <a:srgbClr val="333333"/>
          </a:solidFill>
          <a:latin typeface="Arial" charset="0"/>
          <a:ea typeface="新細明體" charset="-120"/>
        </a:defRPr>
      </a:lvl9pPr>
    </p:titleStyle>
    <p:bodyStyle>
      <a:lvl1pPr marL="457178" indent="-457178" algn="l" rtl="0" eaLnBrk="0" fontAlgn="base" hangingPunct="0">
        <a:spcBef>
          <a:spcPct val="20000"/>
        </a:spcBef>
        <a:spcAft>
          <a:spcPct val="0"/>
        </a:spcAft>
        <a:buChar char="•"/>
        <a:defRPr kumimoji="1" sz="3600" baseline="0">
          <a:solidFill>
            <a:srgbClr val="4D4D4D"/>
          </a:solidFill>
          <a:latin typeface="+mn-lt"/>
          <a:ea typeface="+mn-ea"/>
          <a:cs typeface="+mn-cs"/>
        </a:defRPr>
      </a:lvl1pPr>
      <a:lvl2pPr marL="990550" indent="-380981" algn="l" rtl="0" eaLnBrk="0" fontAlgn="base" hangingPunct="0">
        <a:spcBef>
          <a:spcPct val="20000"/>
        </a:spcBef>
        <a:spcAft>
          <a:spcPct val="0"/>
        </a:spcAft>
        <a:buChar char="–"/>
        <a:defRPr kumimoji="1" sz="3200" baseline="0">
          <a:solidFill>
            <a:srgbClr val="4D4D4D"/>
          </a:solidFill>
          <a:latin typeface="+mn-lt"/>
          <a:ea typeface="+mn-ea"/>
        </a:defRPr>
      </a:lvl2pPr>
      <a:lvl3pPr marL="1523925" indent="-304784" algn="l" rtl="0" eaLnBrk="0" fontAlgn="base" hangingPunct="0">
        <a:spcBef>
          <a:spcPct val="20000"/>
        </a:spcBef>
        <a:spcAft>
          <a:spcPct val="0"/>
        </a:spcAft>
        <a:buChar char="•"/>
        <a:defRPr kumimoji="1" sz="2800" baseline="0">
          <a:solidFill>
            <a:srgbClr val="4D4D4D"/>
          </a:solidFill>
          <a:latin typeface="+mn-lt"/>
          <a:ea typeface="+mn-ea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Char char="–"/>
        <a:defRPr kumimoji="1" sz="2400" baseline="0">
          <a:solidFill>
            <a:srgbClr val="4D4D4D"/>
          </a:solidFill>
          <a:latin typeface="+mn-lt"/>
          <a:ea typeface="+mn-ea"/>
        </a:defRPr>
      </a:lvl4pPr>
      <a:lvl5pPr marL="2743062" indent="-304784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rgbClr val="4D4D4D"/>
          </a:solidFill>
          <a:latin typeface="+mn-lt"/>
          <a:ea typeface="+mn-ea"/>
        </a:defRPr>
      </a:lvl5pPr>
      <a:lvl6pPr marL="3352632" indent="-304784" algn="l" rtl="0" fontAlgn="base">
        <a:spcBef>
          <a:spcPct val="20000"/>
        </a:spcBef>
        <a:spcAft>
          <a:spcPct val="0"/>
        </a:spcAft>
        <a:buChar char="»"/>
        <a:defRPr kumimoji="1" sz="2667">
          <a:solidFill>
            <a:srgbClr val="4D4D4D"/>
          </a:solidFill>
          <a:latin typeface="+mn-lt"/>
          <a:ea typeface="+mn-ea"/>
        </a:defRPr>
      </a:lvl6pPr>
      <a:lvl7pPr marL="3962202" indent="-304784" algn="l" rtl="0" fontAlgn="base">
        <a:spcBef>
          <a:spcPct val="20000"/>
        </a:spcBef>
        <a:spcAft>
          <a:spcPct val="0"/>
        </a:spcAft>
        <a:buChar char="»"/>
        <a:defRPr kumimoji="1" sz="2667">
          <a:solidFill>
            <a:srgbClr val="4D4D4D"/>
          </a:solidFill>
          <a:latin typeface="+mn-lt"/>
          <a:ea typeface="+mn-ea"/>
        </a:defRPr>
      </a:lvl7pPr>
      <a:lvl8pPr marL="4571772" indent="-304784" algn="l" rtl="0" fontAlgn="base">
        <a:spcBef>
          <a:spcPct val="20000"/>
        </a:spcBef>
        <a:spcAft>
          <a:spcPct val="0"/>
        </a:spcAft>
        <a:buChar char="»"/>
        <a:defRPr kumimoji="1" sz="2667">
          <a:solidFill>
            <a:srgbClr val="4D4D4D"/>
          </a:solidFill>
          <a:latin typeface="+mn-lt"/>
          <a:ea typeface="+mn-ea"/>
        </a:defRPr>
      </a:lvl8pPr>
      <a:lvl9pPr marL="5181341" indent="-304784" algn="l" rtl="0" fontAlgn="base">
        <a:spcBef>
          <a:spcPct val="20000"/>
        </a:spcBef>
        <a:spcAft>
          <a:spcPct val="0"/>
        </a:spcAft>
        <a:buChar char="»"/>
        <a:defRPr kumimoji="1" sz="2667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\\10.62.170.5\kdlp00$\KDLP20\Training\i4.0&#24120;&#29992;&#24037;&#20855;&#25805;&#20316;SOP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fluentinc/cp-all-in-on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l-qas.wistron.com/" TargetMode="External"/><Relationship Id="rId2" Type="http://schemas.openxmlformats.org/officeDocument/2006/relationships/hyperlink" Target="https://owl-prd.wistr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l-qas.wistron.com:8023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nansen0324/article/details/127118501" TargetMode="External"/><Relationship Id="rId2" Type="http://schemas.openxmlformats.org/officeDocument/2006/relationships/hyperlink" Target="https://www.npmjs.com/package/wisrtoni40-confluent-schema#Quickstar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rts.me/tools/generation/metadata/avro-schema-from-json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hyperlink" Target="file:///\\10.62.170.5\kdlp00$\KDLP20\Training\Kafka%202.0\KAFKA2.0%20&#30456;&#38364;&#20351;&#29992;V4.ppt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2.170.5\kdlp00$\KDLP00\&#37096;&#38376;&#22521;&#35757;\&#36827;&#38454;&#22521;&#35757;\&#25945;&#26448;\Phase2\Apache%20Kafka\&#35838;&#21518;&#20316;&#19994;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CN" dirty="0">
                <a:ea typeface="文鼎粗黑" pitchFamily="49" charset="-120"/>
                <a:cs typeface="Arial" panose="020B0604020202020204" pitchFamily="34" charset="0"/>
              </a:rPr>
              <a:t>Apache Kafka</a:t>
            </a:r>
            <a:r>
              <a:rPr lang="en-US" altLang="en-US" dirty="0">
                <a:ea typeface="文鼎粗黑" pitchFamily="49" charset="-120"/>
                <a:cs typeface="Arial" panose="020B0604020202020204" pitchFamily="34" charset="0"/>
              </a:rPr>
              <a:t/>
            </a:r>
            <a:br>
              <a:rPr lang="en-US" altLang="en-US" dirty="0">
                <a:ea typeface="文鼎粗黑" pitchFamily="49" charset="-120"/>
                <a:cs typeface="Arial" panose="020B0604020202020204" pitchFamily="34" charset="0"/>
              </a:rPr>
            </a:b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r>
              <a:rPr lang="zh-CN" altLang="en-US" dirty="0"/>
              <a:t>：</a:t>
            </a:r>
            <a:r>
              <a:rPr lang="en-US" altLang="zh-CN" dirty="0"/>
              <a:t>Dylan Duan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核准</a:t>
            </a:r>
            <a:r>
              <a:rPr lang="zh-CN" altLang="en-US" dirty="0"/>
              <a:t>：</a:t>
            </a:r>
            <a:r>
              <a:rPr lang="en-US" altLang="zh-CN" dirty="0"/>
              <a:t>Hart Huang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zh-CN" altLang="en-US" dirty="0"/>
              <a:t>：</a:t>
            </a:r>
            <a:r>
              <a:rPr lang="en-US" altLang="zh-CN" dirty="0"/>
              <a:t>V01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著作日期</a:t>
            </a:r>
            <a:r>
              <a:rPr lang="zh-CN" altLang="en-US" dirty="0"/>
              <a:t>：</a:t>
            </a:r>
            <a:r>
              <a:rPr lang="en-US" altLang="zh-CN" dirty="0"/>
              <a:t>20221220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有效期</a:t>
            </a:r>
            <a:r>
              <a:rPr lang="zh-CN" altLang="en-US" dirty="0"/>
              <a:t>：</a:t>
            </a:r>
            <a:r>
              <a:rPr lang="en-US" altLang="zh-CN" dirty="0"/>
              <a:t>20231220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A766A-9929-412E-83EB-55E96EA1C080}"/>
              </a:ext>
            </a:extLst>
          </p:cNvPr>
          <p:cNvSpPr txBox="1"/>
          <p:nvPr/>
        </p:nvSpPr>
        <p:spPr>
          <a:xfrm>
            <a:off x="479854" y="1585433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连接到一个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Broker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，从中依次读取消息。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消息的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就是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的游标，根据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来记录消息的消费情况。读完一条消息之后，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会推进到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中的下一个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，继续读取消息。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的推进和记录都是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的责任，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是不管的。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A2BD95-7CE5-409C-AF7E-CAF11073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08763"/>
            <a:ext cx="4724400" cy="36646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DA21192-6BCB-4851-9C2C-795C3B9D7FBF}"/>
              </a:ext>
            </a:extLst>
          </p:cNvPr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核心原理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数据读取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69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A766A-9929-412E-83EB-55E96EA1C080}"/>
              </a:ext>
            </a:extLst>
          </p:cNvPr>
          <p:cNvSpPr txBox="1"/>
          <p:nvPr/>
        </p:nvSpPr>
        <p:spPr>
          <a:xfrm>
            <a:off x="479854" y="1585433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中有一个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Group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（消费组）的概念，多个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组团去消费一个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。同组的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有相同的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Group ID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Group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机制会保障一条消息只被组内唯一一个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消费，不会重复消费。消费组这种方式可以让多个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并行消费，大大提高了消息的消费能力，最大并行度为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数量。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63680C-676D-464D-87AA-6C6396E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81" y="2590800"/>
            <a:ext cx="4643438" cy="36553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FCF08F2-7091-425A-81A9-3C134CB9D59A}"/>
              </a:ext>
            </a:extLst>
          </p:cNvPr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核心原理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数据读取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45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24773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环境搭建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传统方式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9600" y="1676400"/>
            <a:ext cx="1127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傳統部署方式是在多台實體機上搭建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zookeeper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集群，然後再在每個節點上部署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程式組件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集群。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可參考下方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sop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進行嘗試。</a:t>
            </a:r>
          </a:p>
        </p:txBody>
      </p:sp>
      <p:graphicFrame>
        <p:nvGraphicFramePr>
          <p:cNvPr id="2" name="物件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636167"/>
              </p:ext>
            </p:extLst>
          </p:nvPr>
        </p:nvGraphicFramePr>
        <p:xfrm>
          <a:off x="914401" y="2904407"/>
          <a:ext cx="2069098" cy="1515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簡報" showAsIcon="1" r:id="rId4" imgW="914400" imgH="769680" progId="PowerPoint.Show.12">
                  <p:embed/>
                </p:oleObj>
              </mc:Choice>
              <mc:Fallback>
                <p:oleObj name="簡報" showAsIcon="1" r:id="rId4" imgW="914400" imgH="7696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2904407"/>
                        <a:ext cx="2069098" cy="1515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4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412029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环境搭建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CN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-compose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方式部署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1676400"/>
            <a:ext cx="11277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可以使用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docker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-compose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搭建簡易的環境進行學習嘗試，可參考下方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docker-compose.yml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檔進行部署。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相關指令：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後台運行：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docker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-compose up –d</a:t>
            </a: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查看狀態：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docker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-compose 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ps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關閉：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docker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-compose down</a:t>
            </a: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Tips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：注意修改文檔中的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ip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地址為虛擬機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IP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地址。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871094"/>
              </p:ext>
            </p:extLst>
          </p:nvPr>
        </p:nvGraphicFramePr>
        <p:xfrm>
          <a:off x="609600" y="2174203"/>
          <a:ext cx="245738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封裝程式殼層物件" showAsIcon="1" r:id="rId3" imgW="1180440" imgH="433440" progId="Package">
                  <p:embed/>
                </p:oleObj>
              </mc:Choice>
              <mc:Fallback>
                <p:oleObj name="封裝程式殼層物件" showAsIcon="1" r:id="rId3" imgW="1180440" imgH="433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174203"/>
                        <a:ext cx="2457383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223412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链接工具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7039" y="1617814"/>
            <a:ext cx="1059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kafka1.0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需要使用到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tool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可參考如下地址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hlinkClick r:id="rId2" action="ppaction://hlinkpres?slideindex=1&amp;slidetitle="/>
              </a:rPr>
              <a:t>\\10.62.170.5\kdlp00$\KDLP20\Training\i4.0</a:t>
            </a:r>
            <a:r>
              <a:rPr lang="zh-CN" altLang="en-US" dirty="0">
                <a:hlinkClick r:id="rId2" action="ppaction://hlinkpres?slideindex=1&amp;slidetitle="/>
              </a:rPr>
              <a:t>常用工具操作</a:t>
            </a:r>
            <a:r>
              <a:rPr lang="en-US" altLang="zh-CN" dirty="0">
                <a:hlinkClick r:id="rId2" action="ppaction://hlinkpres?slideindex=1&amp;slidetitle="/>
              </a:rPr>
              <a:t>SOP.pptx</a:t>
            </a:r>
            <a:endParaRPr lang="en-US" altLang="zh-CN" dirty="0"/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2709746"/>
            <a:ext cx="6096000" cy="183742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打开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Kafka tool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，添加新的连接</a:t>
            </a: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按照右图格式配置</a:t>
            </a: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点击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Test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测试是否能连接</a:t>
            </a: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defTabSz="1193770">
              <a:lnSpc>
                <a:spcPct val="90000"/>
              </a:lnSpc>
              <a:tabLst>
                <a:tab pos="359824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4.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如果测试没问题，点击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add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軟正黑體" panose="020B0604030504040204" pitchFamily="34" charset="-120"/>
                <a:sym typeface="Wingdings" panose="05000000000000000000" pitchFamily="2" charset="2"/>
              </a:rPr>
              <a:t>添加链接</a:t>
            </a:r>
            <a:endParaRPr lang="en-US" altLang="zh-CN" dirty="0">
              <a:solidFill>
                <a:srgbClr val="000000"/>
              </a:solidFill>
              <a:latin typeface="Arial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286000"/>
            <a:ext cx="705614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165704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CN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Nifi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5B066-A761-412A-8B3A-A4643991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4215"/>
            <a:ext cx="6843142" cy="4753497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877413"/>
              </p:ext>
            </p:extLst>
          </p:nvPr>
        </p:nvGraphicFramePr>
        <p:xfrm>
          <a:off x="10293684" y="1752600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封裝程式殼層物件" showAsIcon="1" r:id="rId4" imgW="914400" imgH="769680" progId="Package">
                  <p:embed/>
                </p:oleObj>
              </mc:Choice>
              <mc:Fallback>
                <p:oleObj name="封裝程式殼層物件" showAsIcon="1" r:id="rId4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93684" y="1752600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2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223412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程式开发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參考附件</a:t>
            </a:r>
            <a:r>
              <a:rPr lang="en-US" altLang="zh-CN" dirty="0" err="1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kafkaJob</a:t>
            </a:r>
            <a:endParaRPr lang="en-US" altLang="zh-CN" dirty="0" smtClean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Kafka1consumer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js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kafka1sender.js</a:t>
            </a:r>
            <a:endParaRPr lang="zh-CN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6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761747" cy="406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1756089"/>
            <a:ext cx="1120140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619D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2014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年，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的创始人离开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LinkedIn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创立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Confluent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公司，专注于提供基于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的企业级流处理解决方案，并发布了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Confluent 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Confluent 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分为开源版和企业版，企业版收费。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619D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基本模塊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Apache Kafka </a:t>
            </a:r>
          </a:p>
          <a:p>
            <a:pPr lvl="1"/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消息分发组件，数据采集后先入</a:t>
            </a:r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*Schema Registry </a:t>
            </a:r>
          </a:p>
          <a:p>
            <a:pPr lvl="1"/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Schema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管理服务，消息出入</a:t>
            </a:r>
            <a:r>
              <a:rPr lang="en-US" altLang="zh-CN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时，给数据做序列化</a:t>
            </a:r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反序列化处理。</a:t>
            </a:r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Connect </a:t>
            </a:r>
          </a:p>
          <a:p>
            <a:pPr lvl="1"/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CN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到其他存储的管道服务，此次焦点是从</a:t>
            </a:r>
            <a:r>
              <a:rPr lang="en-US" altLang="zh-CN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CN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hdfs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，并建立相关</a:t>
            </a:r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HIVE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表。</a:t>
            </a:r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Rest Proxy </a:t>
            </a:r>
          </a:p>
          <a:p>
            <a:pPr lvl="1"/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CN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Rest API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服务。</a:t>
            </a:r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Clients </a:t>
            </a:r>
          </a:p>
          <a:p>
            <a:pPr lvl="1"/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Client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编程所需</a:t>
            </a:r>
            <a:r>
              <a: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SDK</a:t>
            </a:r>
            <a:r>
              <a:rPr lang="zh-CN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solidFill>
                <a:srgbClr val="619DA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FF657-2219-4DD0-9B71-C07FB84B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667000"/>
            <a:ext cx="3318738" cy="18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375907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差異對比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-Topic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命名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7039" y="1617814"/>
            <a:ext cx="10591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Kafka1.0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topic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命名基本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follow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下圖，但實際使用中不限制階數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Kafka2.0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Topic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的命名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follow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上圖，實際命名中强制的將階數限制為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081E13-6288-4CE0-8960-544A1292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6400800" cy="24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差異對比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數據傳輸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7039" y="1617814"/>
            <a:ext cx="1059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Kafka1.0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Topic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在接收數據時會按原始數據格式進行存儲，而且對數據格式沒有固定的要求。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Kafka2.0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：數據在傳輸前需要先進行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AVRO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格式轉換，然後才寫入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Topic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，在數據讀取時會將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Avro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格式數據轉換為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格式數據。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43200"/>
            <a:ext cx="6553200" cy="35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676400" y="1752600"/>
            <a:ext cx="5157537" cy="3048000"/>
          </a:xfrm>
        </p:spPr>
        <p:txBody>
          <a:bodyPr/>
          <a:lstStyle/>
          <a:p>
            <a:r>
              <a:rPr lang="en-US" altLang="zh-CN" sz="2400" dirty="0">
                <a:solidFill>
                  <a:srgbClr val="619DA6"/>
                </a:solidFill>
                <a:latin typeface="Century Gothic" panose="020B0502020202020204" pitchFamily="34" charset="0"/>
              </a:rPr>
              <a:t>Kafka1.0</a:t>
            </a:r>
            <a:r>
              <a:rPr lang="zh-CN" altLang="en-US" sz="2400" dirty="0">
                <a:solidFill>
                  <a:srgbClr val="619DA6"/>
                </a:solidFill>
                <a:latin typeface="Century Gothic" panose="020B0502020202020204" pitchFamily="34" charset="0"/>
              </a:rPr>
              <a:t>學習</a:t>
            </a:r>
            <a:endParaRPr lang="en-US" altLang="zh-CN" sz="2400" dirty="0">
              <a:solidFill>
                <a:srgbClr val="619DA6"/>
              </a:solidFill>
            </a:endParaRPr>
          </a:p>
          <a:p>
            <a:pPr lvl="1"/>
            <a:r>
              <a:rPr lang="en-US" altLang="zh-CN" sz="2000" dirty="0"/>
              <a:t>Apache Kafka</a:t>
            </a:r>
            <a:r>
              <a:rPr lang="zh-CN" altLang="en-US" sz="2000" dirty="0"/>
              <a:t>簡介</a:t>
            </a:r>
            <a:endParaRPr lang="en-US" altLang="zh-CN" sz="2000" dirty="0"/>
          </a:p>
          <a:p>
            <a:pPr lvl="1"/>
            <a:r>
              <a:rPr lang="zh-CN" altLang="en-US" sz="2000" dirty="0">
                <a:latin typeface="Century Gothic" panose="020B0502020202020204" pitchFamily="34" charset="0"/>
              </a:rPr>
              <a:t>核心組件與原理</a:t>
            </a:r>
            <a:endParaRPr lang="en-US" altLang="zh-CN" sz="2000" dirty="0"/>
          </a:p>
          <a:p>
            <a:pPr lvl="1"/>
            <a:r>
              <a:rPr lang="zh-CN" altLang="en-US" sz="2000" dirty="0"/>
              <a:t>環境搭建</a:t>
            </a:r>
            <a:endParaRPr lang="en-US" altLang="zh-CN" sz="2000" dirty="0"/>
          </a:p>
          <a:p>
            <a:pPr lvl="1"/>
            <a:r>
              <a:rPr lang="zh-CN" altLang="en-US" sz="2000" dirty="0"/>
              <a:t>链接工具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Nifi</a:t>
            </a:r>
            <a:r>
              <a:rPr lang="en-US" altLang="zh-CN" sz="2000" dirty="0"/>
              <a:t> </a:t>
            </a:r>
            <a:r>
              <a:rPr lang="zh-CN" altLang="en-US" sz="2000" dirty="0"/>
              <a:t>操作</a:t>
            </a:r>
            <a:endParaRPr lang="en-US" altLang="zh-CN" sz="2000" dirty="0"/>
          </a:p>
          <a:p>
            <a:pPr lvl="1"/>
            <a:r>
              <a:rPr lang="zh-CN" altLang="en-US" sz="2000" dirty="0"/>
              <a:t>程式開發</a:t>
            </a:r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zh-CN" altLang="en-US" dirty="0"/>
              <a:t>课程大纲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6172200" y="1752600"/>
            <a:ext cx="50886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78" lvl="0" indent="-457178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400" kern="0" dirty="0">
                <a:solidFill>
                  <a:srgbClr val="619DA6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Kafka2.0</a:t>
            </a:r>
            <a:r>
              <a:rPr lang="zh-CN" altLang="en-US" sz="2400" kern="0" dirty="0">
                <a:solidFill>
                  <a:srgbClr val="619DA6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學習</a:t>
            </a:r>
            <a:endParaRPr lang="en-US" altLang="zh-CN" sz="2400" kern="0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Confluent </a:t>
            </a:r>
            <a:r>
              <a:rPr lang="en-US" altLang="zh-CN" sz="2000" kern="0" dirty="0" err="1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kakfa</a:t>
            </a:r>
            <a:r>
              <a:rPr lang="en-US" altLang="zh-CN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差異對比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r>
              <a:rPr lang="zh-CN" altLang="en-US" sz="2000" kern="0" dirty="0" smtClean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搭建（</a:t>
            </a: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CN" altLang="en-US" sz="2000" kern="0" dirty="0" smtClean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链接工具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err="1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Nifi</a:t>
            </a: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Topic </a:t>
            </a:r>
            <a:r>
              <a:rPr lang="zh-CN" altLang="en-US" sz="2000" kern="0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550" lvl="1" indent="-380981" eaLnBrk="0" hangingPunct="0">
              <a:spcBef>
                <a:spcPct val="20000"/>
              </a:spcBef>
              <a:buFontTx/>
              <a:buChar char="–"/>
            </a:pP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569" lvl="1" eaLnBrk="0" hangingPunct="0">
              <a:spcBef>
                <a:spcPct val="20000"/>
              </a:spcBef>
            </a:pPr>
            <a:endParaRPr lang="en-US" altLang="zh-CN" sz="2000" kern="0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213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14674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環境搭建（介紹）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7039" y="1617814"/>
            <a:ext cx="1059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Confluent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提供了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Confluent Kafka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所有组件的一站式部署，即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-all-in-one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项目，分为企业版本和开源社区版本，企业版比社区版本多了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Center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项目地址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github.com/confluentinc/cp-all-in-one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723021"/>
              </p:ext>
            </p:extLst>
          </p:nvPr>
        </p:nvGraphicFramePr>
        <p:xfrm>
          <a:off x="457200" y="3962400"/>
          <a:ext cx="2514600" cy="103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封裝程式殼層物件" showAsIcon="1" r:id="rId4" imgW="1180440" imgH="433440" progId="Package">
                  <p:embed/>
                </p:oleObj>
              </mc:Choice>
              <mc:Fallback>
                <p:oleObj name="封裝程式殼層物件" showAsIcon="1" r:id="rId4" imgW="1180440" imgH="433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962400"/>
                        <a:ext cx="2514600" cy="1033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7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87102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-OWL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7039" y="1617814"/>
            <a:ext cx="10591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在平時正式環境中使用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kafka2.0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我們使用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OWL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在線網站來進行數據的查看與管理。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PRD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https://owl-prd.wistron.com/#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QAS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https://owl-qas.wistron.com/#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https://owl-qas.wistron.com:8023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/#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OWL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工具需要掌握知識點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信息查看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2.schema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申請文件校驗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數據查看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42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79435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-OWL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信息查看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44708"/>
            <a:ext cx="10368953" cy="48322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85798" y="2181174"/>
            <a:ext cx="762001" cy="1956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38198" y="2403727"/>
            <a:ext cx="762002" cy="18707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133600" y="1985515"/>
            <a:ext cx="990600" cy="3004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705600" y="5105400"/>
            <a:ext cx="3657600" cy="1371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07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324159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-OWL schema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9257"/>
            <a:ext cx="10081130" cy="47977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4727742" y="1981200"/>
            <a:ext cx="990600" cy="3004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209800" y="3124200"/>
            <a:ext cx="990600" cy="3004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876800" y="2682861"/>
            <a:ext cx="5486400" cy="37941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85800" y="2134373"/>
            <a:ext cx="609600" cy="2770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38200" y="2452475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206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331372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-OWL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申請文件校驗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26778"/>
            <a:ext cx="10394749" cy="49264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762000" y="3048000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09599" y="2199064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096478" y="2667000"/>
            <a:ext cx="875322" cy="228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114064" y="3392105"/>
            <a:ext cx="762000" cy="34169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096478" y="3951663"/>
            <a:ext cx="5294922" cy="26105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40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17814"/>
            <a:ext cx="10215054" cy="478298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24773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數據查看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62000" y="2574320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09599" y="2177550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038600" y="2438400"/>
            <a:ext cx="3352800" cy="2667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005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" y="1640226"/>
            <a:ext cx="9982200" cy="474167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224773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链接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數據查看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62000" y="2574320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09599" y="2177550"/>
            <a:ext cx="762000" cy="1383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981200" y="2514599"/>
            <a:ext cx="8305800" cy="38673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29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165704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CN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Nifi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838200"/>
            <a:ext cx="7086600" cy="5501833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864805"/>
              </p:ext>
            </p:extLst>
          </p:nvPr>
        </p:nvGraphicFramePr>
        <p:xfrm>
          <a:off x="10188096" y="1167509"/>
          <a:ext cx="1147358" cy="966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封裝程式殼層物件" showAsIcon="1" r:id="rId4" imgW="914400" imgH="769680" progId="Package">
                  <p:embed/>
                </p:oleObj>
              </mc:Choice>
              <mc:Fallback>
                <p:oleObj name="封裝程式殼層物件" showAsIcon="1" r:id="rId4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88096" y="1167509"/>
                        <a:ext cx="1147358" cy="966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6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223412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程式开发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11277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參考附件</a:t>
            </a:r>
            <a:r>
              <a:rPr lang="en-US" altLang="zh-CN" dirty="0" err="1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kafkaJob</a:t>
            </a:r>
            <a:endParaRPr lang="en-US" altLang="zh-CN" dirty="0" smtClean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Kafka2consumer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.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js</a:t>
            </a:r>
          </a:p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kafka2sender.js</a:t>
            </a:r>
          </a:p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schema-registry-manager.js</a:t>
            </a:r>
          </a:p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avro-helper.js</a:t>
            </a: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 smtClean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Tips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</a:p>
          <a:p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上述案例是使用單獨的相關組件的</a:t>
            </a:r>
            <a:r>
              <a:rPr lang="en-US" altLang="zh-CN" dirty="0" err="1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node_modules</a:t>
            </a:r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進行的數據讀寫操作，實際開發中可以使用以下</a:t>
            </a:r>
            <a:r>
              <a:rPr lang="en-US" altLang="zh-CN" dirty="0" err="1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node_modeles</a:t>
            </a:r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進行開發</a:t>
            </a:r>
            <a:endParaRPr lang="en-US" altLang="zh-CN" dirty="0" smtClean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CN" dirty="0" err="1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node_moduels</a:t>
            </a:r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：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  <a:hlinkClick r:id="rId2"/>
              </a:rPr>
              <a:t>www.npmjs.com/package/wisrtoni40-confluent-schema#Quickstart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參考鏈接：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  <a:hlinkClick r:id="rId3"/>
              </a:rPr>
              <a:t>https://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  <a:hlinkClick r:id="rId3"/>
              </a:rPr>
              <a:t>blog.csdn.net/nansen0324/article/details/127118501</a:t>
            </a:r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Kafka2.0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351588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Topic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27039" y="1617814"/>
            <a:ext cx="10591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：申請文件整理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表單申請模板：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Schema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在線工具：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converts.me/tools/generation/metadata/avro-schema-from-json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Tips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使用在線工具生成的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schema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還需要修改其中的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namespace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：填寫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ITSM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pres?slideindex=1&amp;slidetitle="/>
              </a:rPr>
              <a:t>\\10.62.170.5\kdlp00$\KDLP20\Training\Kafka 2.0\KAFKA2.0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pres?slideindex=1&amp;slidetitle="/>
              </a:rPr>
              <a:t>相關使用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pres?slideindex=1&amp;slidetitle="/>
              </a:rPr>
              <a:t>V4.pptx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160556"/>
              </p:ext>
            </p:extLst>
          </p:nvPr>
        </p:nvGraphicFramePr>
        <p:xfrm>
          <a:off x="762000" y="2316340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工作表" showAsIcon="1" r:id="rId5" imgW="914400" imgH="769680" progId="Excel.Sheet.12">
                  <p:embed/>
                </p:oleObj>
              </mc:Choice>
              <mc:Fallback>
                <p:oleObj name="工作表" showAsIcon="1" r:id="rId5" imgW="914400" imgH="7696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2316340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49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761747" cy="406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1756089"/>
            <a:ext cx="11201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619D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是分布式发布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-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订阅消息系统，它最初由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LinkedIn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公司开发，使用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Scala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语言编写，之后成为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Apache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项目的一部分。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619D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降低系统组网复杂度</a:t>
            </a:r>
          </a:p>
          <a:p>
            <a:pPr lvl="1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降低编程复杂度，各个子系统不在是互相协商接口，各个子系统类似插销插在插座上，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承担高速数据总线的作用。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619D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特點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解耦、可恢复性、</a:t>
            </a:r>
            <a:r>
              <a:rPr lang="zh-CN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缓冲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CN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灵活性</a:t>
            </a:r>
            <a:r>
              <a:rPr lang="en-US" altLang="zh-CN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CN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峰值处理能力、异步通信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619D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工作方式</a:t>
            </a:r>
            <a:endParaRPr lang="en-US" altLang="zh-CN" dirty="0">
              <a:solidFill>
                <a:srgbClr val="619DA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1.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通过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Nifi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进行数据生产与消费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2.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开发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job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进行数据的生产与消费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solidFill>
                <a:srgbClr val="619D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 smtClean="0"/>
              <a:t>Kafka </a:t>
            </a:r>
            <a:r>
              <a:rPr lang="zh-CN" altLang="en-US" dirty="0" smtClean="0"/>
              <a:t>课</a:t>
            </a:r>
            <a:r>
              <a:rPr lang="zh-CN" altLang="en-US" dirty="0"/>
              <a:t>后作业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57200" y="1179232"/>
            <a:ext cx="1223412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作业要求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97CC59-B1FD-482B-A493-99C2E321BDEE}"/>
              </a:ext>
            </a:extLst>
          </p:cNvPr>
          <p:cNvSpPr/>
          <p:nvPr/>
        </p:nvSpPr>
        <p:spPr>
          <a:xfrm>
            <a:off x="-19050" y="1571685"/>
            <a:ext cx="11201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Tool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，並添加平時使用的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zs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ks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正式環境 （截圖）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wcd.cim.m1.sfcs.modelupn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申請一份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2.0 topic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申請文件，並通過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owl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校驗 （截圖）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/>
              <a:t>wisrtoni40-confluent-schema</a:t>
            </a:r>
            <a:r>
              <a:rPr lang="zh-CN" altLang="en-US" dirty="0" smtClean="0"/>
              <a:t>這個</a:t>
            </a:r>
            <a:r>
              <a:rPr lang="en-US" altLang="zh-CN" dirty="0" err="1" smtClean="0"/>
              <a:t>node_model</a:t>
            </a:r>
            <a:r>
              <a:rPr lang="zh-CN" altLang="en-US" dirty="0" smtClean="0"/>
              <a:t>向</a:t>
            </a:r>
            <a:r>
              <a:rPr lang="en-US" altLang="zh-CN" dirty="0"/>
              <a:t>QAS</a:t>
            </a:r>
            <a:r>
              <a:rPr lang="zh-CN" altLang="en-US" dirty="0" smtClean="0"/>
              <a:t>環境的</a:t>
            </a:r>
            <a:r>
              <a:rPr lang="en-US" altLang="zh-CN" dirty="0" err="1" smtClean="0"/>
              <a:t>wcd.cim.mtct.fms</a:t>
            </a:r>
            <a:r>
              <a:rPr lang="zh-CN" altLang="en-US" dirty="0" smtClean="0"/>
              <a:t>拋送一筆數據，並在數據內容中的</a:t>
            </a:r>
            <a:r>
              <a:rPr lang="en-US" altLang="zh-TW" dirty="0" err="1" smtClean="0"/>
              <a:t>pubBy</a:t>
            </a:r>
            <a:r>
              <a:rPr lang="zh-CN" altLang="en-US" dirty="0" smtClean="0"/>
              <a:t>屬性改為自己的名字。（代碼）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Qas</a:t>
            </a:r>
            <a:r>
              <a:rPr lang="zh-CN" altLang="en-US" dirty="0" smtClean="0"/>
              <a:t>環境的賬戶密碼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Username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wcd</a:t>
            </a:r>
            <a:r>
              <a:rPr lang="en-US" altLang="zh-CN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cim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dirty="0" smtClean="0"/>
              <a:t>Password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3MuS%q2021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提交方式：上述文件打包為工號</a:t>
            </a:r>
            <a:r>
              <a:rPr lang="en-US" altLang="zh-CN" dirty="0" smtClean="0"/>
              <a:t>.zip</a:t>
            </a:r>
            <a:r>
              <a:rPr lang="zh-CN" altLang="en-US" dirty="0" smtClean="0"/>
              <a:t>，上傳至</a:t>
            </a:r>
            <a:r>
              <a:rPr lang="en-US" altLang="zh-CN" dirty="0">
                <a:hlinkClick r:id="rId3" action="ppaction://hlinkfile"/>
              </a:rPr>
              <a:t>\\10.62.170.5\kdlp00$\KDLP00\</a:t>
            </a:r>
            <a:r>
              <a:rPr lang="zh-CN" altLang="en-US" dirty="0">
                <a:hlinkClick r:id="rId3" action="ppaction://hlinkfile"/>
              </a:rPr>
              <a:t>部门培训</a:t>
            </a:r>
            <a:r>
              <a:rPr lang="en-US" altLang="zh-CN" dirty="0">
                <a:hlinkClick r:id="rId3" action="ppaction://hlinkfile"/>
              </a:rPr>
              <a:t>\</a:t>
            </a:r>
            <a:r>
              <a:rPr lang="zh-CN" altLang="en-US" dirty="0">
                <a:hlinkClick r:id="rId3" action="ppaction://hlinkfile"/>
              </a:rPr>
              <a:t>进阶培训</a:t>
            </a:r>
            <a:r>
              <a:rPr lang="en-US" altLang="zh-CN" dirty="0">
                <a:hlinkClick r:id="rId3" action="ppaction://hlinkfile"/>
              </a:rPr>
              <a:t>\</a:t>
            </a:r>
            <a:r>
              <a:rPr lang="zh-CN" altLang="en-US" dirty="0">
                <a:hlinkClick r:id="rId3" action="ppaction://hlinkfile"/>
              </a:rPr>
              <a:t>教材</a:t>
            </a:r>
            <a:r>
              <a:rPr lang="en-US" altLang="zh-CN" dirty="0">
                <a:hlinkClick r:id="rId3" action="ppaction://hlinkfile"/>
              </a:rPr>
              <a:t>\Phase2\Apache Kafka\</a:t>
            </a:r>
            <a:r>
              <a:rPr lang="zh-CN" altLang="en-US" dirty="0">
                <a:hlinkClick r:id="rId3" action="ppaction://hlinkfile"/>
              </a:rPr>
              <a:t>课后作业</a:t>
            </a:r>
            <a:endParaRPr lang="en-US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68771"/>
              </p:ext>
            </p:extLst>
          </p:nvPr>
        </p:nvGraphicFramePr>
        <p:xfrm>
          <a:off x="685800" y="2011680"/>
          <a:ext cx="10972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4088087909"/>
                    </a:ext>
                  </a:extLst>
                </a:gridCol>
                <a:gridCol w="2750820">
                  <a:extLst>
                    <a:ext uri="{9D8B030D-6E8A-4147-A177-3AD203B41FA5}">
                      <a16:colId xmlns:a16="http://schemas.microsoft.com/office/drawing/2014/main" val="2485826431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3906055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Site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Zookeeper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Broker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3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WKS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10.66.28.23:2181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10.66.28.23:9092,10.66.28.24:9092,10.66.28.25:9092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50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WZS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10.41.241.95:2181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10.41.241.93:9092,10.41.241.94:9092,10.41.241.95:9092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40327"/>
                  </a:ext>
                </a:extLst>
              </a:tr>
            </a:tbl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27449"/>
              </p:ext>
            </p:extLst>
          </p:nvPr>
        </p:nvGraphicFramePr>
        <p:xfrm>
          <a:off x="766212" y="3602491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封裝程式殼層物件" showAsIcon="1" r:id="rId4" imgW="914400" imgH="769680" progId="Package">
                  <p:embed/>
                </p:oleObj>
              </mc:Choice>
              <mc:Fallback>
                <p:oleObj name="封裝程式殼層物件" showAsIcon="1" r:id="rId4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212" y="3602491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TW" altLang="en-US" dirty="0"/>
              <a:t>感謝您的支持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5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609600" y="1676400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Broker: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缓存代理，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集群中的一台或多台服务器统称为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broker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，一个集群由多个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broker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组成。一个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broker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可以容纳多个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。为了减少磁盘的写入次数，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broker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会将消息暂时缓存起来，当消息大小到达一定阈值时，再存到磁盘，这样减少了磁盘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IO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的调用次数</a:t>
            </a:r>
          </a:p>
        </p:txBody>
      </p:sp>
      <p:sp>
        <p:nvSpPr>
          <p:cNvPr id="3" name="矩形 2"/>
          <p:cNvSpPr/>
          <p:nvPr/>
        </p:nvSpPr>
        <p:spPr>
          <a:xfrm>
            <a:off x="609600" y="2691915"/>
            <a:ext cx="1127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Topic: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特指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处理的消息源的不同分类</a:t>
            </a:r>
          </a:p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一个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可以认为是一类消息，每个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将被分成多个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，每个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在存储层面是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append log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，任何发布到此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的消息都会被直接追加到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log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文件的尾部，每条消息在文件中的位置都称为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（偏移量），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是以文件的形式存储在文件系统中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3984429"/>
            <a:ext cx="1127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replica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：副本，为保证集群中的某个节点发生故障时，该节点上的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数据不丢失，并且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仍然能够继续工作，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提供了副本机制，一个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的每个分区都有若干个副本，一个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和若干个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follower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：每个分区多个副本的“主”，生产者发送数据的对象，以及消费者消费数据的对象都是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follower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：每个分区多个副本中的“从”，实时从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中同步数据，保持和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数据的同步，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发生故障时，某个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flower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会成为新的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leader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F330DF-77A4-44D9-8872-A72DEE50189D}"/>
              </a:ext>
            </a:extLst>
          </p:cNvPr>
          <p:cNvSpPr/>
          <p:nvPr/>
        </p:nvSpPr>
        <p:spPr>
          <a:xfrm>
            <a:off x="457200" y="1179232"/>
            <a:ext cx="1223412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核心组件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5553942"/>
            <a:ext cx="6665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</a:t>
            </a:r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：是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最小的存储单元，掌握着一个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的部分数</a:t>
            </a:r>
            <a:r>
              <a:rPr lang="zh-CN" altLang="en-US" dirty="0" smtClean="0">
                <a:latin typeface="Century Gothic" panose="020B0502020202020204" pitchFamily="34" charset="0"/>
                <a:ea typeface="微軟正黑體" panose="020B0604030504040204" pitchFamily="34" charset="-120"/>
              </a:rPr>
              <a:t>据。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960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609600" y="1676400"/>
            <a:ext cx="1127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producer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：消息生产者 ，就是向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 broker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发消息的客户端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：消息消费者，从</a:t>
            </a:r>
            <a:r>
              <a:rPr lang="en-US" altLang="zh-CN" dirty="0" err="1">
                <a:latin typeface="Century Gothic" panose="020B0502020202020204" pitchFamily="34" charset="0"/>
                <a:ea typeface="微軟正黑體" panose="020B0604030504040204" pitchFamily="34" charset="-120"/>
              </a:rPr>
              <a:t>kafka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去消息的客户端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 group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（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cg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）：消费者组，由多个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consumer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组成。消费者组内每个消费者负责消费不同分区的数据，一个分区只能由一个组内消费者消费；消费者组之间互不影响。所有的消费者都属于某个消费者组，即消费者组是逻辑上的一个订阅者。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2873DB-EB7D-41CB-82E4-A284A8181084}"/>
              </a:ext>
            </a:extLst>
          </p:cNvPr>
          <p:cNvSpPr/>
          <p:nvPr/>
        </p:nvSpPr>
        <p:spPr>
          <a:xfrm>
            <a:off x="457200" y="1179232"/>
            <a:ext cx="1223412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核心组件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0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23" name="文字方塊 1">
            <a:extLst>
              <a:ext uri="{FF2B5EF4-FFF2-40B4-BE49-F238E27FC236}">
                <a16:creationId xmlns:a16="http://schemas.microsoft.com/office/drawing/2014/main" id="{38D8222B-023B-4A7E-AB1E-29F5DF823E8E}"/>
              </a:ext>
            </a:extLst>
          </p:cNvPr>
          <p:cNvSpPr txBox="1"/>
          <p:nvPr/>
        </p:nvSpPr>
        <p:spPr>
          <a:xfrm>
            <a:off x="900428" y="202141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生产者生产消息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5">
            <a:extLst>
              <a:ext uri="{FF2B5EF4-FFF2-40B4-BE49-F238E27FC236}">
                <a16:creationId xmlns:a16="http://schemas.microsoft.com/office/drawing/2014/main" id="{1D75172B-4E5A-4F36-98E7-AC3B0D033F43}"/>
              </a:ext>
            </a:extLst>
          </p:cNvPr>
          <p:cNvSpPr txBox="1"/>
          <p:nvPr/>
        </p:nvSpPr>
        <p:spPr>
          <a:xfrm>
            <a:off x="3712907" y="1134286"/>
            <a:ext cx="2356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r>
              <a:rPr lang="zh-CN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集群管理消息消息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6">
            <a:extLst>
              <a:ext uri="{FF2B5EF4-FFF2-40B4-BE49-F238E27FC236}">
                <a16:creationId xmlns:a16="http://schemas.microsoft.com/office/drawing/2014/main" id="{CE8B5F82-FE25-4B80-8F08-5065AC01E77E}"/>
              </a:ext>
            </a:extLst>
          </p:cNvPr>
          <p:cNvSpPr txBox="1"/>
          <p:nvPr/>
        </p:nvSpPr>
        <p:spPr>
          <a:xfrm>
            <a:off x="7533920" y="166803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消费者消费消息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7">
            <a:extLst>
              <a:ext uri="{FF2B5EF4-FFF2-40B4-BE49-F238E27FC236}">
                <a16:creationId xmlns:a16="http://schemas.microsoft.com/office/drawing/2014/main" id="{CB87ED54-B2D2-49B6-8E9A-37CC3A4E08C8}"/>
              </a:ext>
            </a:extLst>
          </p:cNvPr>
          <p:cNvSpPr txBox="1"/>
          <p:nvPr/>
        </p:nvSpPr>
        <p:spPr>
          <a:xfrm>
            <a:off x="9766316" y="3147459"/>
            <a:ext cx="2049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Zookeeper</a:t>
            </a:r>
            <a:r>
              <a:rPr lang="zh-CN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注册消息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207676-B729-4473-B10E-D5CB77BCCE1A}"/>
              </a:ext>
            </a:extLst>
          </p:cNvPr>
          <p:cNvSpPr/>
          <p:nvPr/>
        </p:nvSpPr>
        <p:spPr bwMode="auto">
          <a:xfrm>
            <a:off x="900428" y="2572524"/>
            <a:ext cx="1620957" cy="71120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B02A47-9E8E-49C6-B80E-C0B2570F1EF0}"/>
              </a:ext>
            </a:extLst>
          </p:cNvPr>
          <p:cNvSpPr/>
          <p:nvPr/>
        </p:nvSpPr>
        <p:spPr bwMode="auto">
          <a:xfrm>
            <a:off x="900428" y="4490168"/>
            <a:ext cx="1620957" cy="71120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DCAF23C-A76C-4966-9CBF-0018994668F6}"/>
              </a:ext>
            </a:extLst>
          </p:cNvPr>
          <p:cNvSpPr/>
          <p:nvPr/>
        </p:nvSpPr>
        <p:spPr bwMode="auto">
          <a:xfrm>
            <a:off x="3352800" y="1668039"/>
            <a:ext cx="3274912" cy="4699699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1869C7-DB84-4E05-9582-041541F5B756}"/>
              </a:ext>
            </a:extLst>
          </p:cNvPr>
          <p:cNvSpPr/>
          <p:nvPr/>
        </p:nvSpPr>
        <p:spPr bwMode="auto">
          <a:xfrm>
            <a:off x="3535218" y="1961661"/>
            <a:ext cx="2906947" cy="111811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5D71FA5-ADE4-4553-91F2-16D08A355836}"/>
              </a:ext>
            </a:extLst>
          </p:cNvPr>
          <p:cNvSpPr/>
          <p:nvPr/>
        </p:nvSpPr>
        <p:spPr bwMode="auto">
          <a:xfrm>
            <a:off x="7533920" y="5183993"/>
            <a:ext cx="1620957" cy="711200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620BB8-1C01-4D8A-8FC6-12A5D2701A9A}"/>
              </a:ext>
            </a:extLst>
          </p:cNvPr>
          <p:cNvSpPr/>
          <p:nvPr/>
        </p:nvSpPr>
        <p:spPr bwMode="auto">
          <a:xfrm>
            <a:off x="7533919" y="3679752"/>
            <a:ext cx="1620957" cy="7112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DD76488-E555-42D6-A786-EA3D43602512}"/>
              </a:ext>
            </a:extLst>
          </p:cNvPr>
          <p:cNvSpPr/>
          <p:nvPr/>
        </p:nvSpPr>
        <p:spPr bwMode="auto">
          <a:xfrm>
            <a:off x="7533919" y="2115247"/>
            <a:ext cx="1620957" cy="7112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25D8675-12D1-4C1E-8441-D17BD32B7839}"/>
              </a:ext>
            </a:extLst>
          </p:cNvPr>
          <p:cNvSpPr/>
          <p:nvPr/>
        </p:nvSpPr>
        <p:spPr bwMode="auto">
          <a:xfrm>
            <a:off x="9980510" y="3574102"/>
            <a:ext cx="1620957" cy="71120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AB76EB1-623F-4843-8F83-D7766BD508E9}"/>
              </a:ext>
            </a:extLst>
          </p:cNvPr>
          <p:cNvSpPr/>
          <p:nvPr/>
        </p:nvSpPr>
        <p:spPr bwMode="auto">
          <a:xfrm>
            <a:off x="3535218" y="3560355"/>
            <a:ext cx="2906947" cy="111811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1D52C67-CD84-463F-9461-F64E14CA51A4}"/>
              </a:ext>
            </a:extLst>
          </p:cNvPr>
          <p:cNvSpPr/>
          <p:nvPr/>
        </p:nvSpPr>
        <p:spPr bwMode="auto">
          <a:xfrm>
            <a:off x="3535218" y="5104047"/>
            <a:ext cx="2906947" cy="111811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7" name="文字方塊 4">
            <a:extLst>
              <a:ext uri="{FF2B5EF4-FFF2-40B4-BE49-F238E27FC236}">
                <a16:creationId xmlns:a16="http://schemas.microsoft.com/office/drawing/2014/main" id="{A1B29069-B038-4730-AC6F-2194F7BBEB2D}"/>
              </a:ext>
            </a:extLst>
          </p:cNvPr>
          <p:cNvSpPr txBox="1"/>
          <p:nvPr/>
        </p:nvSpPr>
        <p:spPr>
          <a:xfrm>
            <a:off x="5799325" y="1969200"/>
            <a:ext cx="80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Broker1</a:t>
            </a:r>
            <a:endParaRPr lang="zh-TW" altLang="en-US" sz="1000" b="1" dirty="0"/>
          </a:p>
        </p:txBody>
      </p:sp>
      <p:sp>
        <p:nvSpPr>
          <p:cNvPr id="38" name="文字方塊 23">
            <a:extLst>
              <a:ext uri="{FF2B5EF4-FFF2-40B4-BE49-F238E27FC236}">
                <a16:creationId xmlns:a16="http://schemas.microsoft.com/office/drawing/2014/main" id="{F44283E8-7EBF-443F-BA09-2C7B6916E4A4}"/>
              </a:ext>
            </a:extLst>
          </p:cNvPr>
          <p:cNvSpPr txBox="1"/>
          <p:nvPr/>
        </p:nvSpPr>
        <p:spPr>
          <a:xfrm>
            <a:off x="5795471" y="5105482"/>
            <a:ext cx="80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Broker3</a:t>
            </a:r>
            <a:endParaRPr lang="zh-TW" altLang="en-US" sz="1000" b="1" dirty="0"/>
          </a:p>
        </p:txBody>
      </p:sp>
      <p:sp>
        <p:nvSpPr>
          <p:cNvPr id="39" name="文字方塊 24">
            <a:extLst>
              <a:ext uri="{FF2B5EF4-FFF2-40B4-BE49-F238E27FC236}">
                <a16:creationId xmlns:a16="http://schemas.microsoft.com/office/drawing/2014/main" id="{9FD51EF9-4896-4BAE-8636-22DEA13244F5}"/>
              </a:ext>
            </a:extLst>
          </p:cNvPr>
          <p:cNvSpPr txBox="1"/>
          <p:nvPr/>
        </p:nvSpPr>
        <p:spPr>
          <a:xfrm>
            <a:off x="5795471" y="3574102"/>
            <a:ext cx="80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Broker2</a:t>
            </a:r>
            <a:endParaRPr lang="zh-TW" altLang="en-US" sz="10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432C7C0-7C0B-43B7-B633-DFAA7BA1697C}"/>
              </a:ext>
            </a:extLst>
          </p:cNvPr>
          <p:cNvSpPr/>
          <p:nvPr/>
        </p:nvSpPr>
        <p:spPr bwMode="auto">
          <a:xfrm>
            <a:off x="3695351" y="2217935"/>
            <a:ext cx="1206103" cy="727562"/>
          </a:xfrm>
          <a:prstGeom prst="rect">
            <a:avLst/>
          </a:prstGeom>
          <a:noFill/>
          <a:ln w="28575" cap="flat" cmpd="sng" algn="ctr">
            <a:solidFill>
              <a:srgbClr val="F000C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70CBA67-EC9B-4E7C-8EC2-B4E2887EDB32}"/>
              </a:ext>
            </a:extLst>
          </p:cNvPr>
          <p:cNvSpPr/>
          <p:nvPr/>
        </p:nvSpPr>
        <p:spPr bwMode="auto">
          <a:xfrm>
            <a:off x="5081946" y="3839470"/>
            <a:ext cx="1206103" cy="727562"/>
          </a:xfrm>
          <a:prstGeom prst="rect">
            <a:avLst/>
          </a:prstGeom>
          <a:noFill/>
          <a:ln w="28575" cap="flat" cmpd="sng" algn="ctr">
            <a:solidFill>
              <a:srgbClr val="F000C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876869F-B0A0-425D-863F-1F13FECC6176}"/>
              </a:ext>
            </a:extLst>
          </p:cNvPr>
          <p:cNvSpPr/>
          <p:nvPr/>
        </p:nvSpPr>
        <p:spPr bwMode="auto">
          <a:xfrm>
            <a:off x="5086115" y="2208743"/>
            <a:ext cx="1206103" cy="727562"/>
          </a:xfrm>
          <a:prstGeom prst="rect">
            <a:avLst/>
          </a:prstGeom>
          <a:noFill/>
          <a:ln w="28575" cap="flat" cmpd="sng" algn="ctr">
            <a:solidFill>
              <a:srgbClr val="E7ED0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F2C1976-D849-49DC-8F6C-9A04CA716A41}"/>
              </a:ext>
            </a:extLst>
          </p:cNvPr>
          <p:cNvSpPr/>
          <p:nvPr/>
        </p:nvSpPr>
        <p:spPr bwMode="auto">
          <a:xfrm>
            <a:off x="3685171" y="3840359"/>
            <a:ext cx="1206103" cy="727562"/>
          </a:xfrm>
          <a:prstGeom prst="rect">
            <a:avLst/>
          </a:prstGeom>
          <a:noFill/>
          <a:ln w="28575" cap="flat" cmpd="sng" algn="ctr">
            <a:solidFill>
              <a:srgbClr val="E7ED0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D6428D-5D59-4403-B755-236E84FE3DFA}"/>
              </a:ext>
            </a:extLst>
          </p:cNvPr>
          <p:cNvSpPr/>
          <p:nvPr/>
        </p:nvSpPr>
        <p:spPr bwMode="auto">
          <a:xfrm>
            <a:off x="3695255" y="5386944"/>
            <a:ext cx="2658782" cy="543749"/>
          </a:xfrm>
          <a:prstGeom prst="rect">
            <a:avLst/>
          </a:prstGeom>
          <a:noFill/>
          <a:ln w="28575" cap="flat" cmpd="sng" algn="ctr">
            <a:solidFill>
              <a:srgbClr val="4742A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5" name="文字方塊 32">
            <a:extLst>
              <a:ext uri="{FF2B5EF4-FFF2-40B4-BE49-F238E27FC236}">
                <a16:creationId xmlns:a16="http://schemas.microsoft.com/office/drawing/2014/main" id="{60821777-6927-46FD-AD92-61CB71EA7C31}"/>
              </a:ext>
            </a:extLst>
          </p:cNvPr>
          <p:cNvSpPr txBox="1"/>
          <p:nvPr/>
        </p:nvSpPr>
        <p:spPr>
          <a:xfrm>
            <a:off x="3828999" y="2228419"/>
            <a:ext cx="918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/>
              <a:t>Topic A</a:t>
            </a:r>
          </a:p>
          <a:p>
            <a:pPr algn="ctr"/>
            <a:r>
              <a:rPr lang="en-US" altLang="zh-CN" sz="1000" b="1" dirty="0"/>
              <a:t>Partition 0</a:t>
            </a:r>
          </a:p>
          <a:p>
            <a:pPr algn="ctr"/>
            <a:endParaRPr lang="en-US" altLang="zh-TW" sz="1000" b="1" dirty="0"/>
          </a:p>
          <a:p>
            <a:pPr algn="ctr"/>
            <a:r>
              <a:rPr lang="en-US" altLang="zh-CN" sz="1000" b="1" dirty="0"/>
              <a:t>Leader</a:t>
            </a:r>
            <a:endParaRPr lang="zh-TW" altLang="en-US" sz="1000" b="1" dirty="0"/>
          </a:p>
        </p:txBody>
      </p:sp>
      <p:sp>
        <p:nvSpPr>
          <p:cNvPr id="46" name="文字方塊 33">
            <a:extLst>
              <a:ext uri="{FF2B5EF4-FFF2-40B4-BE49-F238E27FC236}">
                <a16:creationId xmlns:a16="http://schemas.microsoft.com/office/drawing/2014/main" id="{CFE633B7-6BAB-4324-9816-2E313C9741B6}"/>
              </a:ext>
            </a:extLst>
          </p:cNvPr>
          <p:cNvSpPr txBox="1"/>
          <p:nvPr/>
        </p:nvSpPr>
        <p:spPr>
          <a:xfrm>
            <a:off x="5235001" y="2209520"/>
            <a:ext cx="918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/>
              <a:t>Topic A</a:t>
            </a:r>
          </a:p>
          <a:p>
            <a:pPr algn="ctr"/>
            <a:r>
              <a:rPr lang="en-US" altLang="zh-CN" sz="1000" b="1" dirty="0"/>
              <a:t>Partition 1</a:t>
            </a:r>
          </a:p>
          <a:p>
            <a:pPr algn="ctr"/>
            <a:endParaRPr lang="en-US" altLang="zh-CN" sz="1000" b="1" dirty="0"/>
          </a:p>
          <a:p>
            <a:pPr algn="ctr"/>
            <a:r>
              <a:rPr lang="en-US" altLang="zh-CN" sz="1000" b="1" dirty="0"/>
              <a:t>Follower</a:t>
            </a:r>
            <a:endParaRPr lang="zh-TW" altLang="en-US" sz="1000" b="1" dirty="0"/>
          </a:p>
        </p:txBody>
      </p:sp>
      <p:sp>
        <p:nvSpPr>
          <p:cNvPr id="47" name="文字方塊 34">
            <a:extLst>
              <a:ext uri="{FF2B5EF4-FFF2-40B4-BE49-F238E27FC236}">
                <a16:creationId xmlns:a16="http://schemas.microsoft.com/office/drawing/2014/main" id="{F7ED054B-7196-41C0-8920-8CF9B0AC28A6}"/>
              </a:ext>
            </a:extLst>
          </p:cNvPr>
          <p:cNvSpPr txBox="1"/>
          <p:nvPr/>
        </p:nvSpPr>
        <p:spPr>
          <a:xfrm>
            <a:off x="3835325" y="3923484"/>
            <a:ext cx="918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/>
              <a:t>Topic A</a:t>
            </a:r>
          </a:p>
          <a:p>
            <a:pPr algn="ctr"/>
            <a:r>
              <a:rPr lang="en-US" altLang="zh-CN" sz="1000" b="1" dirty="0"/>
              <a:t>Partition 0</a:t>
            </a:r>
          </a:p>
          <a:p>
            <a:pPr algn="ctr"/>
            <a:endParaRPr lang="en-US" altLang="zh-TW" sz="1000" b="1" dirty="0"/>
          </a:p>
          <a:p>
            <a:pPr algn="ctr"/>
            <a:r>
              <a:rPr lang="en-US" altLang="zh-CN" sz="1000" b="1" dirty="0"/>
              <a:t>Follower</a:t>
            </a:r>
            <a:endParaRPr lang="zh-TW" altLang="en-US" sz="1000" b="1" dirty="0"/>
          </a:p>
          <a:p>
            <a:pPr algn="ctr"/>
            <a:endParaRPr lang="zh-TW" altLang="en-US" sz="1000" b="1" dirty="0"/>
          </a:p>
        </p:txBody>
      </p:sp>
      <p:sp>
        <p:nvSpPr>
          <p:cNvPr id="48" name="文字方塊 35">
            <a:extLst>
              <a:ext uri="{FF2B5EF4-FFF2-40B4-BE49-F238E27FC236}">
                <a16:creationId xmlns:a16="http://schemas.microsoft.com/office/drawing/2014/main" id="{EEB6DC0E-A333-458F-BAA1-122BF334B700}"/>
              </a:ext>
            </a:extLst>
          </p:cNvPr>
          <p:cNvSpPr txBox="1"/>
          <p:nvPr/>
        </p:nvSpPr>
        <p:spPr>
          <a:xfrm>
            <a:off x="5235001" y="3920261"/>
            <a:ext cx="918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/>
              <a:t>Topic A</a:t>
            </a:r>
          </a:p>
          <a:p>
            <a:pPr algn="ctr"/>
            <a:r>
              <a:rPr lang="en-US" altLang="zh-CN" sz="1000" b="1" dirty="0"/>
              <a:t>Partition 1</a:t>
            </a:r>
          </a:p>
          <a:p>
            <a:pPr algn="ctr"/>
            <a:endParaRPr lang="en-US" altLang="zh-TW" sz="1000" b="1" dirty="0"/>
          </a:p>
          <a:p>
            <a:pPr algn="ctr"/>
            <a:r>
              <a:rPr lang="en-US" altLang="zh-CN" sz="1000" b="1" dirty="0"/>
              <a:t>Leader</a:t>
            </a:r>
            <a:endParaRPr lang="zh-TW" altLang="en-US" sz="1000" b="1" dirty="0"/>
          </a:p>
        </p:txBody>
      </p:sp>
      <p:cxnSp>
        <p:nvCxnSpPr>
          <p:cNvPr id="49" name="弧形接點 36">
            <a:extLst>
              <a:ext uri="{FF2B5EF4-FFF2-40B4-BE49-F238E27FC236}">
                <a16:creationId xmlns:a16="http://schemas.microsoft.com/office/drawing/2014/main" id="{172DEEDE-55EE-4542-989E-C07FB858D550}"/>
              </a:ext>
            </a:extLst>
          </p:cNvPr>
          <p:cNvCxnSpPr>
            <a:stCxn id="28" idx="3"/>
            <a:endCxn id="36" idx="1"/>
          </p:cNvCxnSpPr>
          <p:nvPr/>
        </p:nvCxnSpPr>
        <p:spPr bwMode="auto">
          <a:xfrm>
            <a:off x="2521385" y="4845768"/>
            <a:ext cx="1013833" cy="81733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弧形接點 40">
            <a:extLst>
              <a:ext uri="{FF2B5EF4-FFF2-40B4-BE49-F238E27FC236}">
                <a16:creationId xmlns:a16="http://schemas.microsoft.com/office/drawing/2014/main" id="{2A712DB7-D36A-48F7-A910-2CD71B135DA1}"/>
              </a:ext>
            </a:extLst>
          </p:cNvPr>
          <p:cNvCxnSpPr>
            <a:stCxn id="27" idx="3"/>
            <a:endCxn id="35" idx="1"/>
          </p:cNvCxnSpPr>
          <p:nvPr/>
        </p:nvCxnSpPr>
        <p:spPr bwMode="auto">
          <a:xfrm>
            <a:off x="2521385" y="2928124"/>
            <a:ext cx="1013833" cy="11912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弧形接點 43">
            <a:extLst>
              <a:ext uri="{FF2B5EF4-FFF2-40B4-BE49-F238E27FC236}">
                <a16:creationId xmlns:a16="http://schemas.microsoft.com/office/drawing/2014/main" id="{BB43BF3D-9C57-40AB-9E8B-A5BB927F03E4}"/>
              </a:ext>
            </a:extLst>
          </p:cNvPr>
          <p:cNvCxnSpPr>
            <a:stCxn id="27" idx="3"/>
            <a:endCxn id="30" idx="1"/>
          </p:cNvCxnSpPr>
          <p:nvPr/>
        </p:nvCxnSpPr>
        <p:spPr bwMode="auto">
          <a:xfrm flipV="1">
            <a:off x="2521385" y="2520719"/>
            <a:ext cx="1013833" cy="40740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弧形接點 46">
            <a:extLst>
              <a:ext uri="{FF2B5EF4-FFF2-40B4-BE49-F238E27FC236}">
                <a16:creationId xmlns:a16="http://schemas.microsoft.com/office/drawing/2014/main" id="{E73C13F5-DD32-45FB-9088-60B7BD8EAB9D}"/>
              </a:ext>
            </a:extLst>
          </p:cNvPr>
          <p:cNvCxnSpPr>
            <a:stCxn id="35" idx="3"/>
            <a:endCxn id="34" idx="2"/>
          </p:cNvCxnSpPr>
          <p:nvPr/>
        </p:nvCxnSpPr>
        <p:spPr bwMode="auto">
          <a:xfrm>
            <a:off x="6442165" y="4119413"/>
            <a:ext cx="4348824" cy="165889"/>
          </a:xfrm>
          <a:prstGeom prst="curvedConnector4">
            <a:avLst>
              <a:gd name="adj1" fmla="val 17319"/>
              <a:gd name="adj2" fmla="val 34915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弧形接點 51">
            <a:extLst>
              <a:ext uri="{FF2B5EF4-FFF2-40B4-BE49-F238E27FC236}">
                <a16:creationId xmlns:a16="http://schemas.microsoft.com/office/drawing/2014/main" id="{201CFA83-977A-4818-9C53-86A92AD6B978}"/>
              </a:ext>
            </a:extLst>
          </p:cNvPr>
          <p:cNvCxnSpPr>
            <a:stCxn id="30" idx="3"/>
            <a:endCxn id="34" idx="0"/>
          </p:cNvCxnSpPr>
          <p:nvPr/>
        </p:nvCxnSpPr>
        <p:spPr bwMode="auto">
          <a:xfrm>
            <a:off x="6442165" y="2520719"/>
            <a:ext cx="4348824" cy="1053383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弧形接點 54">
            <a:extLst>
              <a:ext uri="{FF2B5EF4-FFF2-40B4-BE49-F238E27FC236}">
                <a16:creationId xmlns:a16="http://schemas.microsoft.com/office/drawing/2014/main" id="{34729473-20C0-4082-AF12-A7BE9FEBA2C9}"/>
              </a:ext>
            </a:extLst>
          </p:cNvPr>
          <p:cNvCxnSpPr>
            <a:stCxn id="36" idx="3"/>
            <a:endCxn id="34" idx="2"/>
          </p:cNvCxnSpPr>
          <p:nvPr/>
        </p:nvCxnSpPr>
        <p:spPr bwMode="auto">
          <a:xfrm flipV="1">
            <a:off x="6442165" y="4285302"/>
            <a:ext cx="4348824" cy="1377803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弧形接點 57">
            <a:extLst>
              <a:ext uri="{FF2B5EF4-FFF2-40B4-BE49-F238E27FC236}">
                <a16:creationId xmlns:a16="http://schemas.microsoft.com/office/drawing/2014/main" id="{14DB8ADE-88FA-43E3-B88F-7F9191BCA608}"/>
              </a:ext>
            </a:extLst>
          </p:cNvPr>
          <p:cNvCxnSpPr>
            <a:stCxn id="32" idx="2"/>
            <a:endCxn id="35" idx="2"/>
          </p:cNvCxnSpPr>
          <p:nvPr/>
        </p:nvCxnSpPr>
        <p:spPr bwMode="auto">
          <a:xfrm rot="5400000">
            <a:off x="6522786" y="2856858"/>
            <a:ext cx="287518" cy="3355706"/>
          </a:xfrm>
          <a:prstGeom prst="curvedConnector3">
            <a:avLst>
              <a:gd name="adj1" fmla="val 179508"/>
            </a:avLst>
          </a:prstGeom>
          <a:solidFill>
            <a:schemeClr val="accent1"/>
          </a:solidFill>
          <a:ln w="9525" cap="flat" cmpd="sng" algn="ctr">
            <a:solidFill>
              <a:srgbClr val="F000C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弧形接點 61">
            <a:extLst>
              <a:ext uri="{FF2B5EF4-FFF2-40B4-BE49-F238E27FC236}">
                <a16:creationId xmlns:a16="http://schemas.microsoft.com/office/drawing/2014/main" id="{C9A2D122-5434-4FEA-9163-D442C830FF60}"/>
              </a:ext>
            </a:extLst>
          </p:cNvPr>
          <p:cNvCxnSpPr>
            <a:stCxn id="33" idx="2"/>
            <a:endCxn id="30" idx="2"/>
          </p:cNvCxnSpPr>
          <p:nvPr/>
        </p:nvCxnSpPr>
        <p:spPr bwMode="auto">
          <a:xfrm rot="5400000">
            <a:off x="6539881" y="1275258"/>
            <a:ext cx="253329" cy="3355706"/>
          </a:xfrm>
          <a:prstGeom prst="curvedConnector3">
            <a:avLst>
              <a:gd name="adj1" fmla="val 190238"/>
            </a:avLst>
          </a:prstGeom>
          <a:solidFill>
            <a:schemeClr val="accent1"/>
          </a:solidFill>
          <a:ln w="9525" cap="flat" cmpd="sng" algn="ctr">
            <a:solidFill>
              <a:srgbClr val="F000C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弧形接點 64">
            <a:extLst>
              <a:ext uri="{FF2B5EF4-FFF2-40B4-BE49-F238E27FC236}">
                <a16:creationId xmlns:a16="http://schemas.microsoft.com/office/drawing/2014/main" id="{98A6E66B-3F14-4EEB-916F-42F9A11BA336}"/>
              </a:ext>
            </a:extLst>
          </p:cNvPr>
          <p:cNvCxnSpPr>
            <a:stCxn id="31" idx="2"/>
            <a:endCxn id="36" idx="2"/>
          </p:cNvCxnSpPr>
          <p:nvPr/>
        </p:nvCxnSpPr>
        <p:spPr bwMode="auto">
          <a:xfrm rot="5400000">
            <a:off x="6503062" y="4380824"/>
            <a:ext cx="326969" cy="3355707"/>
          </a:xfrm>
          <a:prstGeom prst="curvedConnector3">
            <a:avLst>
              <a:gd name="adj1" fmla="val 169915"/>
            </a:avLst>
          </a:prstGeom>
          <a:solidFill>
            <a:schemeClr val="accent1"/>
          </a:solidFill>
          <a:ln w="9525" cap="flat" cmpd="sng" algn="ctr">
            <a:solidFill>
              <a:srgbClr val="F000C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線單箭頭接點 68">
            <a:extLst>
              <a:ext uri="{FF2B5EF4-FFF2-40B4-BE49-F238E27FC236}">
                <a16:creationId xmlns:a16="http://schemas.microsoft.com/office/drawing/2014/main" id="{F94FB955-F8B1-4F15-B747-24CE0B41CA29}"/>
              </a:ext>
            </a:extLst>
          </p:cNvPr>
          <p:cNvCxnSpPr>
            <a:stCxn id="45" idx="2"/>
            <a:endCxn id="43" idx="0"/>
          </p:cNvCxnSpPr>
          <p:nvPr/>
        </p:nvCxnSpPr>
        <p:spPr bwMode="auto">
          <a:xfrm>
            <a:off x="4288222" y="2936305"/>
            <a:ext cx="1" cy="9040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線單箭頭接點 71">
            <a:extLst>
              <a:ext uri="{FF2B5EF4-FFF2-40B4-BE49-F238E27FC236}">
                <a16:creationId xmlns:a16="http://schemas.microsoft.com/office/drawing/2014/main" id="{47BE2D2F-34B9-4518-B93F-BEA29D955D1B}"/>
              </a:ext>
            </a:extLst>
          </p:cNvPr>
          <p:cNvCxnSpPr>
            <a:stCxn id="41" idx="0"/>
            <a:endCxn id="46" idx="2"/>
          </p:cNvCxnSpPr>
          <p:nvPr/>
        </p:nvCxnSpPr>
        <p:spPr bwMode="auto">
          <a:xfrm flipV="1">
            <a:off x="5684998" y="2917406"/>
            <a:ext cx="9226" cy="922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文字方塊 11">
            <a:extLst>
              <a:ext uri="{FF2B5EF4-FFF2-40B4-BE49-F238E27FC236}">
                <a16:creationId xmlns:a16="http://schemas.microsoft.com/office/drawing/2014/main" id="{8E3B732C-5B16-4CD1-9728-A6EE9466641D}"/>
              </a:ext>
            </a:extLst>
          </p:cNvPr>
          <p:cNvSpPr txBox="1"/>
          <p:nvPr/>
        </p:nvSpPr>
        <p:spPr>
          <a:xfrm>
            <a:off x="1032244" y="2768445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Producer A</a:t>
            </a:r>
            <a:endParaRPr lang="zh-TW" altLang="en-US" dirty="0"/>
          </a:p>
        </p:txBody>
      </p:sp>
      <p:sp>
        <p:nvSpPr>
          <p:cNvPr id="61" name="文字方塊 41">
            <a:extLst>
              <a:ext uri="{FF2B5EF4-FFF2-40B4-BE49-F238E27FC236}">
                <a16:creationId xmlns:a16="http://schemas.microsoft.com/office/drawing/2014/main" id="{56FD195C-41FE-444F-9AAB-F46A6D466F1C}"/>
              </a:ext>
            </a:extLst>
          </p:cNvPr>
          <p:cNvSpPr txBox="1"/>
          <p:nvPr/>
        </p:nvSpPr>
        <p:spPr>
          <a:xfrm>
            <a:off x="1035279" y="4661102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Producer A</a:t>
            </a:r>
            <a:endParaRPr lang="zh-TW" altLang="en-US" dirty="0"/>
          </a:p>
        </p:txBody>
      </p:sp>
      <p:sp>
        <p:nvSpPr>
          <p:cNvPr id="62" name="文字方塊 45">
            <a:extLst>
              <a:ext uri="{FF2B5EF4-FFF2-40B4-BE49-F238E27FC236}">
                <a16:creationId xmlns:a16="http://schemas.microsoft.com/office/drawing/2014/main" id="{4E296471-76DA-40D9-A28E-FBE303ED1C54}"/>
              </a:ext>
            </a:extLst>
          </p:cNvPr>
          <p:cNvSpPr txBox="1"/>
          <p:nvPr/>
        </p:nvSpPr>
        <p:spPr>
          <a:xfrm>
            <a:off x="7617242" y="2291065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Consumer A</a:t>
            </a:r>
            <a:endParaRPr lang="zh-TW" altLang="en-US" dirty="0"/>
          </a:p>
        </p:txBody>
      </p:sp>
      <p:sp>
        <p:nvSpPr>
          <p:cNvPr id="63" name="文字方塊 47">
            <a:extLst>
              <a:ext uri="{FF2B5EF4-FFF2-40B4-BE49-F238E27FC236}">
                <a16:creationId xmlns:a16="http://schemas.microsoft.com/office/drawing/2014/main" id="{12EC405B-5C1F-4A8E-9586-4CBC924B9BF0}"/>
              </a:ext>
            </a:extLst>
          </p:cNvPr>
          <p:cNvSpPr txBox="1"/>
          <p:nvPr/>
        </p:nvSpPr>
        <p:spPr>
          <a:xfrm>
            <a:off x="7604483" y="385589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Consumer B</a:t>
            </a:r>
            <a:endParaRPr lang="zh-TW" altLang="en-US" dirty="0"/>
          </a:p>
        </p:txBody>
      </p:sp>
      <p:sp>
        <p:nvSpPr>
          <p:cNvPr id="64" name="文字方塊 48">
            <a:extLst>
              <a:ext uri="{FF2B5EF4-FFF2-40B4-BE49-F238E27FC236}">
                <a16:creationId xmlns:a16="http://schemas.microsoft.com/office/drawing/2014/main" id="{1065F88D-8502-40D6-828E-C4EF1ECEC94C}"/>
              </a:ext>
            </a:extLst>
          </p:cNvPr>
          <p:cNvSpPr txBox="1"/>
          <p:nvPr/>
        </p:nvSpPr>
        <p:spPr>
          <a:xfrm>
            <a:off x="7617241" y="534170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Consumer C</a:t>
            </a:r>
            <a:endParaRPr lang="zh-TW" altLang="en-US" dirty="0"/>
          </a:p>
        </p:txBody>
      </p:sp>
      <p:sp>
        <p:nvSpPr>
          <p:cNvPr id="65" name="文字方塊 49">
            <a:extLst>
              <a:ext uri="{FF2B5EF4-FFF2-40B4-BE49-F238E27FC236}">
                <a16:creationId xmlns:a16="http://schemas.microsoft.com/office/drawing/2014/main" id="{A472E5CB-E241-4691-B3A9-32DFB1E2AE8D}"/>
              </a:ext>
            </a:extLst>
          </p:cNvPr>
          <p:cNvSpPr txBox="1"/>
          <p:nvPr/>
        </p:nvSpPr>
        <p:spPr>
          <a:xfrm>
            <a:off x="3622190" y="3162901"/>
            <a:ext cx="1420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/>
              <a:t>Replaction</a:t>
            </a:r>
            <a:r>
              <a:rPr lang="en-US" altLang="zh-CN" sz="1400" b="1" dirty="0"/>
              <a:t> A/0</a:t>
            </a:r>
            <a:endParaRPr lang="zh-TW" altLang="en-US" sz="1400" b="1" dirty="0"/>
          </a:p>
        </p:txBody>
      </p:sp>
      <p:sp>
        <p:nvSpPr>
          <p:cNvPr id="66" name="文字方塊 52">
            <a:extLst>
              <a:ext uri="{FF2B5EF4-FFF2-40B4-BE49-F238E27FC236}">
                <a16:creationId xmlns:a16="http://schemas.microsoft.com/office/drawing/2014/main" id="{3BB91345-656A-460B-8AF4-48AC977D2CDF}"/>
              </a:ext>
            </a:extLst>
          </p:cNvPr>
          <p:cNvSpPr txBox="1"/>
          <p:nvPr/>
        </p:nvSpPr>
        <p:spPr>
          <a:xfrm>
            <a:off x="5039988" y="3150294"/>
            <a:ext cx="1420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/>
              <a:t>Replaction</a:t>
            </a:r>
            <a:r>
              <a:rPr lang="en-US" altLang="zh-CN" sz="1400" b="1" dirty="0"/>
              <a:t> A/1</a:t>
            </a:r>
            <a:endParaRPr lang="zh-TW" altLang="en-US" sz="1400" b="1" dirty="0"/>
          </a:p>
        </p:txBody>
      </p:sp>
      <p:sp>
        <p:nvSpPr>
          <p:cNvPr id="67" name="文字方塊 53">
            <a:extLst>
              <a:ext uri="{FF2B5EF4-FFF2-40B4-BE49-F238E27FC236}">
                <a16:creationId xmlns:a16="http://schemas.microsoft.com/office/drawing/2014/main" id="{0C0D0577-79B9-4FC9-92B7-641DEC232D49}"/>
              </a:ext>
            </a:extLst>
          </p:cNvPr>
          <p:cNvSpPr txBox="1"/>
          <p:nvPr/>
        </p:nvSpPr>
        <p:spPr>
          <a:xfrm>
            <a:off x="10127953" y="3739991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Zookeeper</a:t>
            </a:r>
            <a:endParaRPr lang="zh-TW" altLang="en-US" dirty="0"/>
          </a:p>
        </p:txBody>
      </p:sp>
      <p:cxnSp>
        <p:nvCxnSpPr>
          <p:cNvPr id="68" name="弧形接點 55">
            <a:extLst>
              <a:ext uri="{FF2B5EF4-FFF2-40B4-BE49-F238E27FC236}">
                <a16:creationId xmlns:a16="http://schemas.microsoft.com/office/drawing/2014/main" id="{904A90F4-2A71-452E-A2D6-FFA5009F7DCF}"/>
              </a:ext>
            </a:extLst>
          </p:cNvPr>
          <p:cNvCxnSpPr>
            <a:stCxn id="30" idx="3"/>
            <a:endCxn id="33" idx="0"/>
          </p:cNvCxnSpPr>
          <p:nvPr/>
        </p:nvCxnSpPr>
        <p:spPr bwMode="auto">
          <a:xfrm flipV="1">
            <a:off x="6442165" y="2115247"/>
            <a:ext cx="1902233" cy="405472"/>
          </a:xfrm>
          <a:prstGeom prst="curvedConnector4">
            <a:avLst>
              <a:gd name="adj1" fmla="val 24327"/>
              <a:gd name="adj2" fmla="val 14642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弧形接點 60">
            <a:extLst>
              <a:ext uri="{FF2B5EF4-FFF2-40B4-BE49-F238E27FC236}">
                <a16:creationId xmlns:a16="http://schemas.microsoft.com/office/drawing/2014/main" id="{F097693F-BEEC-4DA1-A434-845EFFF01B4E}"/>
              </a:ext>
            </a:extLst>
          </p:cNvPr>
          <p:cNvCxnSpPr>
            <a:stCxn id="35" idx="3"/>
            <a:endCxn id="32" idx="0"/>
          </p:cNvCxnSpPr>
          <p:nvPr/>
        </p:nvCxnSpPr>
        <p:spPr bwMode="auto">
          <a:xfrm flipV="1">
            <a:off x="6442165" y="3679752"/>
            <a:ext cx="1902233" cy="439661"/>
          </a:xfrm>
          <a:prstGeom prst="curvedConnector4">
            <a:avLst>
              <a:gd name="adj1" fmla="val 28697"/>
              <a:gd name="adj2" fmla="val 17915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弧形接點 69">
            <a:extLst>
              <a:ext uri="{FF2B5EF4-FFF2-40B4-BE49-F238E27FC236}">
                <a16:creationId xmlns:a16="http://schemas.microsoft.com/office/drawing/2014/main" id="{53F4F28D-630C-49E7-888C-E1752B7DEDFB}"/>
              </a:ext>
            </a:extLst>
          </p:cNvPr>
          <p:cNvCxnSpPr>
            <a:stCxn id="36" idx="3"/>
            <a:endCxn id="31" idx="0"/>
          </p:cNvCxnSpPr>
          <p:nvPr/>
        </p:nvCxnSpPr>
        <p:spPr bwMode="auto">
          <a:xfrm flipV="1">
            <a:off x="6442165" y="5183993"/>
            <a:ext cx="1902234" cy="479112"/>
          </a:xfrm>
          <a:prstGeom prst="curvedConnector4">
            <a:avLst>
              <a:gd name="adj1" fmla="val 28697"/>
              <a:gd name="adj2" fmla="val 15283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文字方塊 73">
            <a:extLst>
              <a:ext uri="{FF2B5EF4-FFF2-40B4-BE49-F238E27FC236}">
                <a16:creationId xmlns:a16="http://schemas.microsoft.com/office/drawing/2014/main" id="{913ECD3B-44EA-4961-AB64-B35DAC7F2C56}"/>
              </a:ext>
            </a:extLst>
          </p:cNvPr>
          <p:cNvSpPr txBox="1"/>
          <p:nvPr/>
        </p:nvSpPr>
        <p:spPr>
          <a:xfrm>
            <a:off x="3695255" y="5373847"/>
            <a:ext cx="80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Partition 0</a:t>
            </a:r>
            <a:endParaRPr lang="zh-TW" altLang="en-US" sz="1000" b="1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E515C46-421B-4F5E-9213-5D335C8F0251}"/>
              </a:ext>
            </a:extLst>
          </p:cNvPr>
          <p:cNvSpPr/>
          <p:nvPr/>
        </p:nvSpPr>
        <p:spPr bwMode="auto">
          <a:xfrm>
            <a:off x="3794487" y="5603724"/>
            <a:ext cx="1194204" cy="276186"/>
          </a:xfrm>
          <a:prstGeom prst="rect">
            <a:avLst/>
          </a:prstGeom>
          <a:noFill/>
          <a:ln w="28575" cap="flat" cmpd="sng" algn="ctr">
            <a:solidFill>
              <a:srgbClr val="E7B20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F115163-4BA5-4E36-950B-A24C8EF06293}"/>
              </a:ext>
            </a:extLst>
          </p:cNvPr>
          <p:cNvSpPr/>
          <p:nvPr/>
        </p:nvSpPr>
        <p:spPr bwMode="auto">
          <a:xfrm>
            <a:off x="5093845" y="5603724"/>
            <a:ext cx="1194204" cy="276186"/>
          </a:xfrm>
          <a:prstGeom prst="rect">
            <a:avLst/>
          </a:prstGeom>
          <a:noFill/>
          <a:ln w="28575" cap="flat" cmpd="sng" algn="ctr">
            <a:solidFill>
              <a:srgbClr val="E7B20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4" name="文字方塊 76">
            <a:extLst>
              <a:ext uri="{FF2B5EF4-FFF2-40B4-BE49-F238E27FC236}">
                <a16:creationId xmlns:a16="http://schemas.microsoft.com/office/drawing/2014/main" id="{6E518976-5189-4FA5-B961-39DAC5D9EFAA}"/>
              </a:ext>
            </a:extLst>
          </p:cNvPr>
          <p:cNvSpPr txBox="1"/>
          <p:nvPr/>
        </p:nvSpPr>
        <p:spPr>
          <a:xfrm>
            <a:off x="3985570" y="5638826"/>
            <a:ext cx="92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Message  0</a:t>
            </a:r>
            <a:endParaRPr lang="zh-TW" altLang="en-US" sz="1000" b="1" dirty="0"/>
          </a:p>
        </p:txBody>
      </p:sp>
      <p:sp>
        <p:nvSpPr>
          <p:cNvPr id="75" name="文字方塊 77">
            <a:extLst>
              <a:ext uri="{FF2B5EF4-FFF2-40B4-BE49-F238E27FC236}">
                <a16:creationId xmlns:a16="http://schemas.microsoft.com/office/drawing/2014/main" id="{659ABF99-628E-4627-850F-3F8E60E2845C}"/>
              </a:ext>
            </a:extLst>
          </p:cNvPr>
          <p:cNvSpPr txBox="1"/>
          <p:nvPr/>
        </p:nvSpPr>
        <p:spPr>
          <a:xfrm>
            <a:off x="5218920" y="5633689"/>
            <a:ext cx="92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Message  1</a:t>
            </a:r>
            <a:endParaRPr lang="zh-TW" altLang="en-US" sz="1000" b="1" dirty="0"/>
          </a:p>
        </p:txBody>
      </p:sp>
      <p:sp>
        <p:nvSpPr>
          <p:cNvPr id="76" name="文字方塊 78">
            <a:extLst>
              <a:ext uri="{FF2B5EF4-FFF2-40B4-BE49-F238E27FC236}">
                <a16:creationId xmlns:a16="http://schemas.microsoft.com/office/drawing/2014/main" id="{20B8DD6E-59D7-47B2-A910-25ADE4543A0A}"/>
              </a:ext>
            </a:extLst>
          </p:cNvPr>
          <p:cNvSpPr txBox="1"/>
          <p:nvPr/>
        </p:nvSpPr>
        <p:spPr>
          <a:xfrm>
            <a:off x="9551708" y="922759"/>
            <a:ext cx="2263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</a:rPr>
              <a:t>0.9</a:t>
            </a:r>
            <a:r>
              <a:rPr lang="zh-CN" altLang="en-US" sz="1400" dirty="0">
                <a:solidFill>
                  <a:srgbClr val="00B0F0"/>
                </a:solidFill>
              </a:rPr>
              <a:t>版本之前</a:t>
            </a:r>
            <a:r>
              <a:rPr lang="en-US" altLang="zh-CN" sz="1400" dirty="0">
                <a:solidFill>
                  <a:srgbClr val="00B0F0"/>
                </a:solidFill>
              </a:rPr>
              <a:t>offset</a:t>
            </a:r>
            <a:r>
              <a:rPr lang="zh-CN" altLang="en-US" sz="1400" dirty="0">
                <a:solidFill>
                  <a:srgbClr val="00B0F0"/>
                </a:solidFill>
              </a:rPr>
              <a:t>存储在</a:t>
            </a:r>
            <a:r>
              <a:rPr lang="en-US" altLang="zh-CN" sz="1400" dirty="0">
                <a:solidFill>
                  <a:srgbClr val="00B0F0"/>
                </a:solidFill>
              </a:rPr>
              <a:t>Zookeeper</a:t>
            </a:r>
            <a:r>
              <a:rPr lang="zh-CN" altLang="en-US" sz="1400" dirty="0">
                <a:solidFill>
                  <a:srgbClr val="00B0F0"/>
                </a:solidFill>
              </a:rPr>
              <a:t>里</a:t>
            </a:r>
            <a:endParaRPr lang="en-US" altLang="zh-CN" sz="1400" dirty="0">
              <a:solidFill>
                <a:srgbClr val="00B0F0"/>
              </a:solidFill>
            </a:endParaRPr>
          </a:p>
          <a:p>
            <a:endParaRPr lang="en-US" altLang="zh-CN" sz="1400" dirty="0"/>
          </a:p>
        </p:txBody>
      </p:sp>
      <p:sp>
        <p:nvSpPr>
          <p:cNvPr id="77" name="文字方塊 58">
            <a:extLst>
              <a:ext uri="{FF2B5EF4-FFF2-40B4-BE49-F238E27FC236}">
                <a16:creationId xmlns:a16="http://schemas.microsoft.com/office/drawing/2014/main" id="{EAD0A575-9A00-4A14-A452-5EDCABBD3837}"/>
              </a:ext>
            </a:extLst>
          </p:cNvPr>
          <p:cNvSpPr txBox="1"/>
          <p:nvPr/>
        </p:nvSpPr>
        <p:spPr>
          <a:xfrm>
            <a:off x="9551708" y="1343236"/>
            <a:ext cx="2263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/>
          </a:p>
          <a:p>
            <a:r>
              <a:rPr lang="en-US" altLang="zh-TW" sz="1400" dirty="0">
                <a:solidFill>
                  <a:srgbClr val="F000C2"/>
                </a:solidFill>
              </a:rPr>
              <a:t>0.9</a:t>
            </a:r>
            <a:r>
              <a:rPr lang="zh-CN" altLang="en-US" sz="1400" dirty="0">
                <a:solidFill>
                  <a:srgbClr val="F000C2"/>
                </a:solidFill>
              </a:rPr>
              <a:t>版本之后</a:t>
            </a:r>
            <a:r>
              <a:rPr lang="en-US" altLang="zh-CN" sz="1400" dirty="0">
                <a:solidFill>
                  <a:srgbClr val="F000C2"/>
                </a:solidFill>
              </a:rPr>
              <a:t>offset</a:t>
            </a:r>
            <a:r>
              <a:rPr lang="zh-CN" altLang="en-US" sz="1400" dirty="0">
                <a:solidFill>
                  <a:srgbClr val="F000C2"/>
                </a:solidFill>
              </a:rPr>
              <a:t>存储在本地</a:t>
            </a:r>
            <a:endParaRPr lang="zh-TW" altLang="en-US" sz="1400" dirty="0">
              <a:solidFill>
                <a:srgbClr val="F000C2"/>
              </a:solidFill>
            </a:endParaRPr>
          </a:p>
        </p:txBody>
      </p:sp>
      <p:cxnSp>
        <p:nvCxnSpPr>
          <p:cNvPr id="78" name="弧形接點 59">
            <a:extLst>
              <a:ext uri="{FF2B5EF4-FFF2-40B4-BE49-F238E27FC236}">
                <a16:creationId xmlns:a16="http://schemas.microsoft.com/office/drawing/2014/main" id="{C08A882C-7483-43F5-B00E-2E6E2B4926D5}"/>
              </a:ext>
            </a:extLst>
          </p:cNvPr>
          <p:cNvCxnSpPr>
            <a:stCxn id="32" idx="3"/>
            <a:endCxn id="34" idx="1"/>
          </p:cNvCxnSpPr>
          <p:nvPr/>
        </p:nvCxnSpPr>
        <p:spPr bwMode="auto">
          <a:xfrm flipV="1">
            <a:off x="9154876" y="3929702"/>
            <a:ext cx="825634" cy="105650"/>
          </a:xfrm>
          <a:prstGeom prst="curvedConnector3">
            <a:avLst>
              <a:gd name="adj1" fmla="val 45385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弧形接點 62">
            <a:extLst>
              <a:ext uri="{FF2B5EF4-FFF2-40B4-BE49-F238E27FC236}">
                <a16:creationId xmlns:a16="http://schemas.microsoft.com/office/drawing/2014/main" id="{A484D975-2D15-4F5F-B68D-2B66728DEEFF}"/>
              </a:ext>
            </a:extLst>
          </p:cNvPr>
          <p:cNvCxnSpPr>
            <a:stCxn id="31" idx="3"/>
            <a:endCxn id="34" idx="1"/>
          </p:cNvCxnSpPr>
          <p:nvPr/>
        </p:nvCxnSpPr>
        <p:spPr bwMode="auto">
          <a:xfrm flipV="1">
            <a:off x="9154877" y="3929702"/>
            <a:ext cx="825633" cy="160989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弧形接點 65">
            <a:extLst>
              <a:ext uri="{FF2B5EF4-FFF2-40B4-BE49-F238E27FC236}">
                <a16:creationId xmlns:a16="http://schemas.microsoft.com/office/drawing/2014/main" id="{8B386B0F-6664-4D5B-AF33-1B9331772BF4}"/>
              </a:ext>
            </a:extLst>
          </p:cNvPr>
          <p:cNvCxnSpPr>
            <a:stCxn id="33" idx="3"/>
            <a:endCxn id="34" idx="1"/>
          </p:cNvCxnSpPr>
          <p:nvPr/>
        </p:nvCxnSpPr>
        <p:spPr bwMode="auto">
          <a:xfrm>
            <a:off x="9154876" y="2470847"/>
            <a:ext cx="825634" cy="145885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CAC87842-8BF4-4E68-9BBE-DF4FC6BDB522}"/>
              </a:ext>
            </a:extLst>
          </p:cNvPr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核心原理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架构介绍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62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1" grpId="0"/>
      <p:bldP spid="72" grpId="0" animBg="1"/>
      <p:bldP spid="73" grpId="0" animBg="1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A766A-9929-412E-83EB-55E96EA1C080}"/>
              </a:ext>
            </a:extLst>
          </p:cNvPr>
          <p:cNvSpPr txBox="1"/>
          <p:nvPr/>
        </p:nvSpPr>
        <p:spPr>
          <a:xfrm>
            <a:off x="479854" y="1585433"/>
            <a:ext cx="114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Event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：过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去发生的一个事实。简单理解就是一条消息、一条记录。Event 是不可变的，但是很活跃，经常从一个地方流向另一个地方。</a:t>
            </a:r>
            <a:endParaRPr lang="en-US" altLang="zh-CN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Stream：事件流表示运动中的相关事件。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7AC610-28C5-43A4-A0BB-FACCC237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15876"/>
            <a:ext cx="6529388" cy="383021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EBC9DED-9CB7-436E-9F92-026559B1E706}"/>
              </a:ext>
            </a:extLst>
          </p:cNvPr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核心原理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数据写入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645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A766A-9929-412E-83EB-55E96EA1C080}"/>
              </a:ext>
            </a:extLst>
          </p:cNvPr>
          <p:cNvSpPr txBox="1"/>
          <p:nvPr/>
        </p:nvSpPr>
        <p:spPr>
          <a:xfrm>
            <a:off x="479854" y="1585433"/>
            <a:ext cx="114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中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被分成多个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分区。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是一个逻辑概念，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是最小的存储单元，掌握着一个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Topic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的部分数据。</a:t>
            </a: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每个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都是一个单独的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log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文件，每条记录都以追加的形式写入。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55C9D6-95D6-40DC-9898-7787E4F1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85018"/>
            <a:ext cx="4764654" cy="2390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A8A4BB-DCFB-432C-ACEA-6A84F8FA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293256"/>
            <a:ext cx="4678801" cy="247545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B49348-CA68-41C3-BE10-F1BF6B30D26F}"/>
              </a:ext>
            </a:extLst>
          </p:cNvPr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核心原理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数据写入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32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707886"/>
          </a:xfrm>
        </p:spPr>
        <p:txBody>
          <a:bodyPr/>
          <a:lstStyle/>
          <a:p>
            <a:r>
              <a:rPr lang="en-US" altLang="zh-CN" dirty="0"/>
              <a:t>Kafka1.0</a:t>
            </a:r>
            <a:endParaRPr lang="en-US" altLang="zh-TW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A766A-9929-412E-83EB-55E96EA1C080}"/>
              </a:ext>
            </a:extLst>
          </p:cNvPr>
          <p:cNvSpPr txBox="1"/>
          <p:nvPr/>
        </p:nvSpPr>
        <p:spPr>
          <a:xfrm>
            <a:off x="479854" y="1585433"/>
            <a:ext cx="114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中的每条记录都会被分配一个唯一的序号，称为 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（偏移量）。</a:t>
            </a:r>
          </a:p>
          <a:p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是一个递增的、不可变的数字，由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Kafka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自动维护。</a:t>
            </a:r>
          </a:p>
          <a:p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当一条记录写入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Partition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的时候，它就被追加到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log 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文件的末尾，并被分配一个序号，作为 </a:t>
            </a:r>
            <a:r>
              <a:rPr lang="en-US" altLang="zh-CN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Offset</a:t>
            </a:r>
            <a:r>
              <a:rPr lang="zh-CN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F67DC6-986A-47C3-ACC9-CB8B6B54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23" y="2558538"/>
            <a:ext cx="4544777" cy="37668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CA6482E-4987-4C26-BF92-F519EAF8EC05}"/>
              </a:ext>
            </a:extLst>
          </p:cNvPr>
          <p:cNvSpPr/>
          <p:nvPr/>
        </p:nvSpPr>
        <p:spPr>
          <a:xfrm>
            <a:off x="457200" y="1179232"/>
            <a:ext cx="2247731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buSzPct val="110000"/>
              <a:buFont typeface="Wingdings" pitchFamily="2" charset="2"/>
              <a:buChar char="§"/>
            </a:pP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核心原理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数据写入</a:t>
            </a:r>
            <a:endParaRPr lang="en-US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68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114A5ECE207F104B8510E2684F3B1A55" ma:contentTypeVersion="0" ma:contentTypeDescription="建立新的文件。" ma:contentTypeScope="" ma:versionID="d867a9224bc5c9a0960210d5ef1d1b7b">
  <xsd:schema xmlns:xsd="http://www.w3.org/2001/XMLSchema" xmlns:p="http://schemas.microsoft.com/office/2006/metadata/properties" targetNamespace="http://schemas.microsoft.com/office/2006/metadata/properties" ma:root="true" ma:fieldsID="b8ca951d90cafeb83d4a03d140f1bad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 ma:readOnly="true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E3856D-D4E2-4A1A-AE2F-C42228BF80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0FD2F2C-1693-45AC-AC86-B565073653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5719E-9918-4DEE-8A1B-1985A677C322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77627</TotalTime>
  <Words>2156</Words>
  <Application>Microsoft Office PowerPoint</Application>
  <PresentationFormat>寬螢幕</PresentationFormat>
  <Paragraphs>307</Paragraphs>
  <Slides>31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31</vt:i4>
      </vt:variant>
    </vt:vector>
  </HeadingPairs>
  <TitlesOfParts>
    <vt:vector size="42" baseType="lpstr">
      <vt:lpstr>文鼎粗黑</vt:lpstr>
      <vt:lpstr>微軟正黑體</vt:lpstr>
      <vt:lpstr>新細明體</vt:lpstr>
      <vt:lpstr>Arial</vt:lpstr>
      <vt:lpstr>Century Gothic</vt:lpstr>
      <vt:lpstr>Wingdings</vt:lpstr>
      <vt:lpstr>Default Design</vt:lpstr>
      <vt:lpstr>Microsoft PowerPoint 簡報</vt:lpstr>
      <vt:lpstr>封裝程式殼層物件</vt:lpstr>
      <vt:lpstr>封裝</vt:lpstr>
      <vt:lpstr>Microsoft Excel 工作表</vt:lpstr>
      <vt:lpstr>Apache Kafka </vt:lpstr>
      <vt:lpstr>课程大纲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Kafka1.0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Kafka2.0</vt:lpstr>
      <vt:lpstr>Kafka 课后作业</vt:lpstr>
      <vt:lpstr>感謝您的支持!</vt:lpstr>
    </vt:vector>
  </TitlesOfParts>
  <Company>pica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Perry</dc:creator>
  <cp:lastModifiedBy>Dylan Duan/WCD/Wistron</cp:lastModifiedBy>
  <cp:revision>429</cp:revision>
  <dcterms:created xsi:type="dcterms:W3CDTF">2008-08-07T15:44:20Z</dcterms:created>
  <dcterms:modified xsi:type="dcterms:W3CDTF">2022-12-30T01:26:38Z</dcterms:modified>
</cp:coreProperties>
</file>